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modernComment_106_A4D05D25.xml" ContentType="application/vnd.ms-powerpoint.comments+xml"/>
  <Override PartName="/ppt/ink/ink1.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4"/>
  </p:sldMasterIdLst>
  <p:notesMasterIdLst>
    <p:notesMasterId r:id="rId23"/>
  </p:notesMasterIdLst>
  <p:sldIdLst>
    <p:sldId id="256" r:id="rId5"/>
    <p:sldId id="259" r:id="rId6"/>
    <p:sldId id="266" r:id="rId7"/>
    <p:sldId id="265" r:id="rId8"/>
    <p:sldId id="261" r:id="rId9"/>
    <p:sldId id="276" r:id="rId10"/>
    <p:sldId id="277" r:id="rId11"/>
    <p:sldId id="262" r:id="rId12"/>
    <p:sldId id="267" r:id="rId13"/>
    <p:sldId id="270" r:id="rId14"/>
    <p:sldId id="275" r:id="rId15"/>
    <p:sldId id="268" r:id="rId16"/>
    <p:sldId id="269" r:id="rId17"/>
    <p:sldId id="273" r:id="rId18"/>
    <p:sldId id="274" r:id="rId19"/>
    <p:sldId id="272" r:id="rId20"/>
    <p:sldId id="271" r:id="rId21"/>
    <p:sldId id="26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EB18254-89DF-D503-DAE7-0CEC702EF16D}" name="Dalese Russell" initials="DR" userId="S::Dalese@Knights.ucf.edu::c86a6bd2-5e6b-461c-a719-96543064345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807"/>
    <a:srgbClr val="FFC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98" autoAdjust="0"/>
    <p:restoredTop sz="94660"/>
  </p:normalViewPr>
  <p:slideViewPr>
    <p:cSldViewPr snapToGrid="0">
      <p:cViewPr>
        <p:scale>
          <a:sx n="47" d="100"/>
          <a:sy n="47" d="100"/>
        </p:scale>
        <p:origin x="1324" y="45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omments/modernComment_106_A4D05D25.xml><?xml version="1.0" encoding="utf-8"?>
<p188:cmLst xmlns:a="http://schemas.openxmlformats.org/drawingml/2006/main" xmlns:r="http://schemas.openxmlformats.org/officeDocument/2006/relationships" xmlns:p188="http://schemas.microsoft.com/office/powerpoint/2018/8/main">
  <p188:cm id="{473073A9-DF5F-4C81-BEAB-D3A2DF05D306}" authorId="{DEB18254-89DF-D503-DAE7-0CEC702EF16D}" created="2023-07-23T15:33:29.830">
    <pc:sldMkLst xmlns:pc="http://schemas.microsoft.com/office/powerpoint/2013/main/command">
      <pc:docMk/>
      <pc:sldMk cId="2765118757" sldId="262"/>
    </pc:sldMkLst>
    <p188:txBody>
      <a:bodyPr/>
      <a:lstStyle/>
      <a:p>
        <a:r>
          <a:rPr lang="en-US"/>
          <a:t>Summarizing requirements and linking them to the matching icon 
</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15:27:36.242"/>
    </inkml:context>
    <inkml:brush xml:id="br0">
      <inkml:brushProperty name="width" value="0.05" units="cm"/>
      <inkml:brushProperty name="height" value="0.05" units="cm"/>
      <inkml:brushProperty name="color" value="#E71224"/>
    </inkml:brush>
  </inkml:definitions>
  <inkml:trace contextRef="#ctx0" brushRef="#br0">37 0 24575,'0'0'0,"0"0"0,-3 3 0,-5 3 0,-5 3 0,1 1-8191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219AD6-C500-4F5F-9D8C-C7558D5372B7}" type="datetimeFigureOut">
              <a:rPr lang="en-US" smtClean="0"/>
              <a:t>7/23/2023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FE2383-BBA5-4359-A64F-FDCC7956E39C}" type="slidenum">
              <a:rPr lang="en-US" smtClean="0"/>
              <a:t>‹#›</a:t>
            </a:fld>
            <a:endParaRPr lang="en-US"/>
          </a:p>
        </p:txBody>
      </p:sp>
    </p:spTree>
    <p:extLst>
      <p:ext uri="{BB962C8B-B14F-4D97-AF65-F5344CB8AC3E}">
        <p14:creationId xmlns:p14="http://schemas.microsoft.com/office/powerpoint/2010/main" val="2837236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531556C-30F3-47F1-9BA5-D6684B98BAD6}" type="datetimeFigureOut">
              <a:rPr lang="en-US" smtClean="0"/>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193475195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31556C-30F3-47F1-9BA5-D6684B98BAD6}" type="datetimeFigureOut">
              <a:rPr lang="en-US" smtClean="0"/>
              <a:t>7/23/2023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3717193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31556C-30F3-47F1-9BA5-D6684B98BAD6}" type="datetimeFigureOut">
              <a:rPr lang="en-US" smtClean="0"/>
              <a:t>7/23/2023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20335246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31556C-30F3-47F1-9BA5-D6684B98BAD6}" type="datetimeFigureOut">
              <a:rPr lang="en-US" smtClean="0"/>
              <a:t>7/23/2023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F599AC-17FE-42B8-8655-863125F959C7}"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25320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31556C-30F3-47F1-9BA5-D6684B98BAD6}" type="datetimeFigureOut">
              <a:rPr lang="en-US" smtClean="0"/>
              <a:t>7/23/2023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4218218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1531556C-30F3-47F1-9BA5-D6684B98BAD6}" type="datetimeFigureOut">
              <a:rPr lang="en-US" smtClean="0"/>
              <a:t>7/23/2023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13843569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1531556C-30F3-47F1-9BA5-D6684B98BAD6}" type="datetimeFigureOut">
              <a:rPr lang="en-US" smtClean="0"/>
              <a:t>7/23/2023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1716098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31556C-30F3-47F1-9BA5-D6684B98BAD6}" type="datetimeFigureOut">
              <a:rPr lang="en-US" smtClean="0"/>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3449664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31556C-30F3-47F1-9BA5-D6684B98BAD6}" type="datetimeFigureOut">
              <a:rPr lang="en-US" smtClean="0"/>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175661852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31556C-30F3-47F1-9BA5-D6684B98BAD6}" type="datetimeFigureOut">
              <a:rPr lang="en-US" smtClean="0"/>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4086390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531556C-30F3-47F1-9BA5-D6684B98BAD6}" type="datetimeFigureOut">
              <a:rPr lang="en-US" smtClean="0"/>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349354166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31556C-30F3-47F1-9BA5-D6684B98BAD6}" type="datetimeFigureOut">
              <a:rPr lang="en-US" smtClean="0"/>
              <a:t>7/23/2023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333992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31556C-30F3-47F1-9BA5-D6684B98BAD6}" type="datetimeFigureOut">
              <a:rPr lang="en-US" smtClean="0"/>
              <a:t>7/23/2023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3488778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531556C-30F3-47F1-9BA5-D6684B98BAD6}" type="datetimeFigureOut">
              <a:rPr lang="en-US" smtClean="0"/>
              <a:t>7/23/2023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1713435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31556C-30F3-47F1-9BA5-D6684B98BAD6}" type="datetimeFigureOut">
              <a:rPr lang="en-US" smtClean="0"/>
              <a:t>7/23/2023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1712348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531556C-30F3-47F1-9BA5-D6684B98BAD6}" type="datetimeFigureOut">
              <a:rPr lang="en-US" smtClean="0"/>
              <a:t>7/23/2023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1332278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531556C-30F3-47F1-9BA5-D6684B98BAD6}" type="datetimeFigureOut">
              <a:rPr lang="en-US" smtClean="0"/>
              <a:t>7/23/2023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266418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531556C-30F3-47F1-9BA5-D6684B98BAD6}" type="datetimeFigureOut">
              <a:rPr lang="en-US" smtClean="0"/>
              <a:t>7/23/2023</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5F599AC-17FE-42B8-8655-863125F959C7}" type="slidenum">
              <a:rPr lang="en-US" smtClean="0"/>
              <a:t>‹#›</a:t>
            </a:fld>
            <a:endParaRPr lang="en-US"/>
          </a:p>
        </p:txBody>
      </p:sp>
    </p:spTree>
    <p:extLst>
      <p:ext uri="{BB962C8B-B14F-4D97-AF65-F5344CB8AC3E}">
        <p14:creationId xmlns:p14="http://schemas.microsoft.com/office/powerpoint/2010/main" val="2459675225"/>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8/10/relationships/comments" Target="../comments/modernComment_106_A4D05D25.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customXml" Target="../ink/ink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734" y="3881497"/>
            <a:ext cx="9440034" cy="1828801"/>
          </a:xfrm>
        </p:spPr>
        <p:txBody>
          <a:bodyPr>
            <a:normAutofit fontScale="90000"/>
          </a:bodyPr>
          <a:lstStyle/>
          <a:p>
            <a:r>
              <a:rPr lang="en-US" sz="5300" dirty="0">
                <a:solidFill>
                  <a:srgbClr val="FFC807"/>
                </a:solidFill>
              </a:rPr>
              <a:t>CAP 3104 </a:t>
            </a:r>
            <a:br>
              <a:rPr lang="en-US" sz="5300" dirty="0">
                <a:solidFill>
                  <a:srgbClr val="FFC807"/>
                </a:solidFill>
              </a:rPr>
            </a:br>
            <a:r>
              <a:rPr lang="en-US" sz="5300" dirty="0">
                <a:solidFill>
                  <a:srgbClr val="FFC807"/>
                </a:solidFill>
              </a:rPr>
              <a:t>Human and Technology Interaction</a:t>
            </a:r>
            <a:br>
              <a:rPr lang="en-US" dirty="0">
                <a:solidFill>
                  <a:srgbClr val="FFC807"/>
                </a:solidFill>
              </a:rPr>
            </a:br>
            <a:r>
              <a:rPr lang="en-US" dirty="0">
                <a:solidFill>
                  <a:schemeClr val="tx1"/>
                </a:solidFill>
              </a:rPr>
              <a:t>Assignment 4</a:t>
            </a:r>
            <a:br>
              <a:rPr lang="en-US" sz="3100" i="1" dirty="0">
                <a:solidFill>
                  <a:srgbClr val="FFC807"/>
                </a:solidFill>
              </a:rPr>
            </a:br>
            <a:r>
              <a:rPr lang="en-US" sz="3100" i="1" dirty="0">
                <a:solidFill>
                  <a:srgbClr val="FFC807"/>
                </a:solidFill>
              </a:rPr>
              <a:t>Group #9</a:t>
            </a:r>
          </a:p>
        </p:txBody>
      </p:sp>
      <p:pic>
        <p:nvPicPr>
          <p:cNvPr id="1026" name="Picture 2" descr="College of Engineering and Computer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6434" y="378891"/>
            <a:ext cx="2590800" cy="952500"/>
          </a:xfrm>
          <a:prstGeom prst="rect">
            <a:avLst/>
          </a:prstGeom>
          <a:noFill/>
          <a:effectLst>
            <a:glow rad="114300">
              <a:schemeClr val="tx1">
                <a:lumMod val="95000"/>
                <a:alpha val="69000"/>
              </a:schemeClr>
            </a:glow>
          </a:effectLst>
          <a:extLst>
            <a:ext uri="{909E8E84-426E-40DD-AFC4-6F175D3DCCD1}">
              <a14:hiddenFill xmlns:a14="http://schemas.microsoft.com/office/drawing/2010/main">
                <a:solidFill>
                  <a:srgbClr val="FFFFFF"/>
                </a:solidFill>
              </a14:hiddenFill>
            </a:ext>
          </a:extLst>
        </p:spPr>
      </p:pic>
      <p:pic>
        <p:nvPicPr>
          <p:cNvPr id="1028" name="Picture 4" descr="https://brand.ucf.edu/files/2011/08/UnivID-K-O-T-300x96.png"/>
          <p:cNvPicPr>
            <a:picLocks noChangeAspect="1" noChangeArrowheads="1"/>
          </p:cNvPicPr>
          <p:nvPr/>
        </p:nvPicPr>
        <p:blipFill rotWithShape="1">
          <a:blip r:embed="rId3">
            <a:extLst>
              <a:ext uri="{28A0092B-C50C-407E-A947-70E740481C1C}">
                <a14:useLocalDpi xmlns:a14="http://schemas.microsoft.com/office/drawing/2010/main" val="0"/>
              </a:ext>
            </a:extLst>
          </a:blip>
          <a:srcRect t="74798"/>
          <a:stretch/>
        </p:blipFill>
        <p:spPr bwMode="auto">
          <a:xfrm>
            <a:off x="1219734" y="1539089"/>
            <a:ext cx="2857500" cy="230451"/>
          </a:xfrm>
          <a:prstGeom prst="rect">
            <a:avLst/>
          </a:prstGeom>
          <a:noFill/>
          <a:effectLst>
            <a:glow rad="190500">
              <a:schemeClr val="tx1">
                <a:alpha val="40000"/>
              </a:schemeClr>
            </a:glow>
          </a:effectLst>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828" y="140765"/>
            <a:ext cx="1262521" cy="1262521"/>
          </a:xfrm>
          <a:prstGeom prst="rect">
            <a:avLst/>
          </a:prstGeom>
        </p:spPr>
      </p:pic>
    </p:spTree>
    <p:extLst>
      <p:ext uri="{BB962C8B-B14F-4D97-AF65-F5344CB8AC3E}">
        <p14:creationId xmlns:p14="http://schemas.microsoft.com/office/powerpoint/2010/main" val="10187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579C1A-CD4C-6F54-460E-BBE64BDD0A6B}"/>
              </a:ext>
            </a:extLst>
          </p:cNvPr>
          <p:cNvSpPr txBox="1"/>
          <p:nvPr/>
        </p:nvSpPr>
        <p:spPr>
          <a:xfrm>
            <a:off x="4114800" y="501134"/>
            <a:ext cx="6096000" cy="461665"/>
          </a:xfrm>
          <a:prstGeom prst="rect">
            <a:avLst/>
          </a:prstGeom>
          <a:noFill/>
        </p:spPr>
        <p:txBody>
          <a:bodyPr wrap="square">
            <a:spAutoFit/>
          </a:bodyPr>
          <a:lstStyle/>
          <a:p>
            <a:r>
              <a:rPr lang="en-US" sz="2400" dirty="0">
                <a:effectLst/>
              </a:rPr>
              <a:t>Requirements Mapping of UI </a:t>
            </a:r>
            <a:endParaRPr lang="en-US" sz="2400" dirty="0"/>
          </a:p>
        </p:txBody>
      </p:sp>
      <p:pic>
        <p:nvPicPr>
          <p:cNvPr id="4" name="Picture 3">
            <a:extLst>
              <a:ext uri="{FF2B5EF4-FFF2-40B4-BE49-F238E27FC236}">
                <a16:creationId xmlns:a16="http://schemas.microsoft.com/office/drawing/2014/main" id="{AD383287-A0F1-4E4B-8C41-A0118D492EFD}"/>
              </a:ext>
            </a:extLst>
          </p:cNvPr>
          <p:cNvPicPr>
            <a:picLocks noChangeAspect="1"/>
          </p:cNvPicPr>
          <p:nvPr/>
        </p:nvPicPr>
        <p:blipFill rotWithShape="1">
          <a:blip r:embed="rId2"/>
          <a:srcRect l="427" t="3701" r="2098" b="3005"/>
          <a:stretch/>
        </p:blipFill>
        <p:spPr>
          <a:xfrm>
            <a:off x="2364185" y="2771452"/>
            <a:ext cx="7886700" cy="3289301"/>
          </a:xfrm>
          <a:prstGeom prst="rect">
            <a:avLst/>
          </a:prstGeom>
        </p:spPr>
      </p:pic>
      <p:sp>
        <p:nvSpPr>
          <p:cNvPr id="6" name="TextBox 5">
            <a:extLst>
              <a:ext uri="{FF2B5EF4-FFF2-40B4-BE49-F238E27FC236}">
                <a16:creationId xmlns:a16="http://schemas.microsoft.com/office/drawing/2014/main" id="{7FB647E9-1AD7-10F5-81DD-E65426844BC9}"/>
              </a:ext>
            </a:extLst>
          </p:cNvPr>
          <p:cNvSpPr txBox="1"/>
          <p:nvPr/>
        </p:nvSpPr>
        <p:spPr>
          <a:xfrm>
            <a:off x="1274617" y="962799"/>
            <a:ext cx="2438401" cy="1477328"/>
          </a:xfrm>
          <a:prstGeom prst="rect">
            <a:avLst/>
          </a:prstGeom>
          <a:solidFill>
            <a:schemeClr val="tx1"/>
          </a:solidFill>
          <a:ln>
            <a:solidFill>
              <a:schemeClr val="bg1"/>
            </a:solidFill>
          </a:ln>
        </p:spPr>
        <p:txBody>
          <a:bodyPr wrap="square" rtlCol="0">
            <a:spAutoFit/>
          </a:bodyPr>
          <a:lstStyle/>
          <a:p>
            <a:r>
              <a:rPr lang="en-US">
                <a:solidFill>
                  <a:schemeClr val="bg1"/>
                </a:solidFill>
              </a:rPr>
              <a:t>3.2.1.3.1 An icon shall be selected during detailed design to indicate changeable message signs</a:t>
            </a:r>
            <a:endParaRPr lang="en-US" dirty="0">
              <a:solidFill>
                <a:schemeClr val="bg1"/>
              </a:solidFill>
            </a:endParaRPr>
          </a:p>
        </p:txBody>
      </p:sp>
      <p:sp>
        <p:nvSpPr>
          <p:cNvPr id="7" name="TextBox 6">
            <a:extLst>
              <a:ext uri="{FF2B5EF4-FFF2-40B4-BE49-F238E27FC236}">
                <a16:creationId xmlns:a16="http://schemas.microsoft.com/office/drawing/2014/main" id="{3979AED0-6952-BB7E-A07B-92A99DBBE280}"/>
              </a:ext>
            </a:extLst>
          </p:cNvPr>
          <p:cNvSpPr txBox="1"/>
          <p:nvPr/>
        </p:nvSpPr>
        <p:spPr>
          <a:xfrm>
            <a:off x="4357253" y="962799"/>
            <a:ext cx="2438401" cy="1754326"/>
          </a:xfrm>
          <a:prstGeom prst="rect">
            <a:avLst/>
          </a:prstGeom>
          <a:solidFill>
            <a:schemeClr val="tx1"/>
          </a:solidFill>
          <a:ln>
            <a:solidFill>
              <a:schemeClr val="bg1"/>
            </a:solidFill>
          </a:ln>
        </p:spPr>
        <p:txBody>
          <a:bodyPr wrap="square" rtlCol="0">
            <a:spAutoFit/>
          </a:bodyPr>
          <a:lstStyle/>
          <a:p>
            <a:r>
              <a:rPr lang="en-US" dirty="0">
                <a:solidFill>
                  <a:schemeClr val="bg1"/>
                </a:solidFill>
              </a:rPr>
              <a:t>3.2.1.3.2 An icon shall be selected during detailed design to indicate a changeable message sign that is</a:t>
            </a:r>
          </a:p>
          <a:p>
            <a:r>
              <a:rPr lang="en-US" dirty="0">
                <a:solidFill>
                  <a:schemeClr val="bg1"/>
                </a:solidFill>
              </a:rPr>
              <a:t>displaying a message</a:t>
            </a:r>
          </a:p>
        </p:txBody>
      </p:sp>
      <p:sp>
        <p:nvSpPr>
          <p:cNvPr id="8" name="TextBox 7">
            <a:extLst>
              <a:ext uri="{FF2B5EF4-FFF2-40B4-BE49-F238E27FC236}">
                <a16:creationId xmlns:a16="http://schemas.microsoft.com/office/drawing/2014/main" id="{4930C2EE-635D-157A-75E2-B97EAED03B78}"/>
              </a:ext>
            </a:extLst>
          </p:cNvPr>
          <p:cNvSpPr txBox="1"/>
          <p:nvPr/>
        </p:nvSpPr>
        <p:spPr>
          <a:xfrm>
            <a:off x="7942117" y="979055"/>
            <a:ext cx="2438401" cy="1477328"/>
          </a:xfrm>
          <a:prstGeom prst="rect">
            <a:avLst/>
          </a:prstGeom>
          <a:solidFill>
            <a:schemeClr val="tx1"/>
          </a:solidFill>
          <a:ln>
            <a:solidFill>
              <a:schemeClr val="bg1"/>
            </a:solidFill>
          </a:ln>
        </p:spPr>
        <p:txBody>
          <a:bodyPr wrap="square" rtlCol="0">
            <a:spAutoFit/>
          </a:bodyPr>
          <a:lstStyle/>
          <a:p>
            <a:r>
              <a:rPr lang="en-US">
                <a:solidFill>
                  <a:schemeClr val="bg1"/>
                </a:solidFill>
              </a:rPr>
              <a:t>3.2.1.3.3 The CMS icon shall be configurable to display the name of the sign with the icon.</a:t>
            </a:r>
            <a:endParaRPr lang="en-US" dirty="0">
              <a:solidFill>
                <a:schemeClr val="bg1"/>
              </a:solidFill>
            </a:endParaRPr>
          </a:p>
        </p:txBody>
      </p:sp>
      <p:sp>
        <p:nvSpPr>
          <p:cNvPr id="9" name="TextBox 8">
            <a:extLst>
              <a:ext uri="{FF2B5EF4-FFF2-40B4-BE49-F238E27FC236}">
                <a16:creationId xmlns:a16="http://schemas.microsoft.com/office/drawing/2014/main" id="{5C81482B-09AD-6205-AA41-B1795D2B235C}"/>
              </a:ext>
            </a:extLst>
          </p:cNvPr>
          <p:cNvSpPr txBox="1"/>
          <p:nvPr/>
        </p:nvSpPr>
        <p:spPr>
          <a:xfrm>
            <a:off x="-287482" y="2819142"/>
            <a:ext cx="2438401" cy="1754326"/>
          </a:xfrm>
          <a:prstGeom prst="rect">
            <a:avLst/>
          </a:prstGeom>
          <a:solidFill>
            <a:schemeClr val="tx1"/>
          </a:solidFill>
          <a:ln>
            <a:solidFill>
              <a:schemeClr val="bg1"/>
            </a:solidFill>
          </a:ln>
        </p:spPr>
        <p:txBody>
          <a:bodyPr wrap="square" rtlCol="0">
            <a:spAutoFit/>
          </a:bodyPr>
          <a:lstStyle/>
          <a:p>
            <a:r>
              <a:rPr lang="en-US" dirty="0">
                <a:solidFill>
                  <a:schemeClr val="bg1"/>
                </a:solidFill>
              </a:rPr>
              <a:t>3.2.1.3.4 The CMS icon shall be configurable to display an abbreviated message text with the icon</a:t>
            </a:r>
          </a:p>
        </p:txBody>
      </p:sp>
      <p:sp>
        <p:nvSpPr>
          <p:cNvPr id="10" name="TextBox 9">
            <a:extLst>
              <a:ext uri="{FF2B5EF4-FFF2-40B4-BE49-F238E27FC236}">
                <a16:creationId xmlns:a16="http://schemas.microsoft.com/office/drawing/2014/main" id="{F55D97BB-7682-9E68-63DE-BDA517823483}"/>
              </a:ext>
            </a:extLst>
          </p:cNvPr>
          <p:cNvSpPr txBox="1"/>
          <p:nvPr/>
        </p:nvSpPr>
        <p:spPr>
          <a:xfrm>
            <a:off x="-574963" y="5023208"/>
            <a:ext cx="3013362" cy="2862322"/>
          </a:xfrm>
          <a:prstGeom prst="rect">
            <a:avLst/>
          </a:prstGeom>
          <a:solidFill>
            <a:schemeClr val="tx1"/>
          </a:solidFill>
          <a:ln>
            <a:solidFill>
              <a:schemeClr val="bg1"/>
            </a:solidFill>
          </a:ln>
        </p:spPr>
        <p:txBody>
          <a:bodyPr wrap="square" rtlCol="0">
            <a:spAutoFit/>
          </a:bodyPr>
          <a:lstStyle/>
          <a:p>
            <a:r>
              <a:rPr lang="en-US" dirty="0">
                <a:solidFill>
                  <a:schemeClr val="bg1"/>
                </a:solidFill>
              </a:rPr>
              <a:t>3.2.1.3.6 if the operator moves the mouse over the CMS icon then a text window shall be displayed with a</a:t>
            </a:r>
          </a:p>
          <a:p>
            <a:r>
              <a:rPr lang="en-US" dirty="0">
                <a:solidFill>
                  <a:schemeClr val="bg1"/>
                </a:solidFill>
              </a:rPr>
              <a:t>summary of the operational state and status of the sign and the text of any message being displayed on</a:t>
            </a:r>
          </a:p>
          <a:p>
            <a:r>
              <a:rPr lang="en-US" dirty="0">
                <a:solidFill>
                  <a:schemeClr val="bg1"/>
                </a:solidFill>
              </a:rPr>
              <a:t>the sign.</a:t>
            </a:r>
          </a:p>
        </p:txBody>
      </p:sp>
      <p:sp>
        <p:nvSpPr>
          <p:cNvPr id="11" name="TextBox 10">
            <a:extLst>
              <a:ext uri="{FF2B5EF4-FFF2-40B4-BE49-F238E27FC236}">
                <a16:creationId xmlns:a16="http://schemas.microsoft.com/office/drawing/2014/main" id="{F3EA2E31-D232-08DC-0D93-D45E04F9EE25}"/>
              </a:ext>
            </a:extLst>
          </p:cNvPr>
          <p:cNvSpPr txBox="1"/>
          <p:nvPr/>
        </p:nvSpPr>
        <p:spPr>
          <a:xfrm>
            <a:off x="9753599" y="3315048"/>
            <a:ext cx="3408219" cy="3139321"/>
          </a:xfrm>
          <a:prstGeom prst="rect">
            <a:avLst/>
          </a:prstGeom>
          <a:solidFill>
            <a:schemeClr val="tx1"/>
          </a:solidFill>
          <a:ln>
            <a:solidFill>
              <a:schemeClr val="bg1"/>
            </a:solidFill>
          </a:ln>
        </p:spPr>
        <p:txBody>
          <a:bodyPr wrap="square" rtlCol="0">
            <a:spAutoFit/>
          </a:bodyPr>
          <a:lstStyle/>
          <a:p>
            <a:r>
              <a:rPr lang="en-US">
                <a:solidFill>
                  <a:schemeClr val="bg1"/>
                </a:solidFill>
              </a:rPr>
              <a:t>3.2.1.3.5 The CMS icon shall be configurable to display the status of the sign associated with the icon. The</a:t>
            </a:r>
          </a:p>
          <a:p>
            <a:r>
              <a:rPr lang="en-US">
                <a:solidFill>
                  <a:schemeClr val="bg1"/>
                </a:solidFill>
              </a:rPr>
              <a:t>CMS icon color shall represent the operational status of the CMS sign: green for operational, yellow</a:t>
            </a:r>
          </a:p>
          <a:p>
            <a:r>
              <a:rPr lang="en-US">
                <a:solidFill>
                  <a:schemeClr val="bg1"/>
                </a:solidFill>
              </a:rPr>
              <a:t>for operational with errors, gray for no communications and red for failed</a:t>
            </a:r>
            <a:endParaRPr lang="en-US" dirty="0">
              <a:solidFill>
                <a:schemeClr val="bg1"/>
              </a:solidFill>
            </a:endParaRPr>
          </a:p>
        </p:txBody>
      </p:sp>
      <p:pic>
        <p:nvPicPr>
          <p:cNvPr id="12" name="Picture 11">
            <a:extLst>
              <a:ext uri="{FF2B5EF4-FFF2-40B4-BE49-F238E27FC236}">
                <a16:creationId xmlns:a16="http://schemas.microsoft.com/office/drawing/2014/main" id="{BBF5CE3D-6770-8ED4-022E-954D76491D45}"/>
              </a:ext>
            </a:extLst>
          </p:cNvPr>
          <p:cNvPicPr>
            <a:picLocks noChangeAspect="1"/>
          </p:cNvPicPr>
          <p:nvPr/>
        </p:nvPicPr>
        <p:blipFill>
          <a:blip r:embed="rId3"/>
          <a:stretch>
            <a:fillRect/>
          </a:stretch>
        </p:blipFill>
        <p:spPr>
          <a:xfrm rot="1874073">
            <a:off x="1798049" y="2812644"/>
            <a:ext cx="1959983" cy="213942"/>
          </a:xfrm>
          <a:prstGeom prst="rect">
            <a:avLst/>
          </a:prstGeom>
        </p:spPr>
      </p:pic>
      <p:cxnSp>
        <p:nvCxnSpPr>
          <p:cNvPr id="14" name="Straight Connector 13">
            <a:extLst>
              <a:ext uri="{FF2B5EF4-FFF2-40B4-BE49-F238E27FC236}">
                <a16:creationId xmlns:a16="http://schemas.microsoft.com/office/drawing/2014/main" id="{B9B16479-CA15-98BA-1342-2BBFEDE0FEDA}"/>
              </a:ext>
            </a:extLst>
          </p:cNvPr>
          <p:cNvCxnSpPr/>
          <p:nvPr/>
        </p:nvCxnSpPr>
        <p:spPr>
          <a:xfrm>
            <a:off x="5043055" y="2819142"/>
            <a:ext cx="533398" cy="495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6FBA16-F447-DA3A-92D6-0694037CABAB}"/>
              </a:ext>
            </a:extLst>
          </p:cNvPr>
          <p:cNvCxnSpPr>
            <a:cxnSpLocks/>
          </p:cNvCxnSpPr>
          <p:nvPr/>
        </p:nvCxnSpPr>
        <p:spPr>
          <a:xfrm flipH="1">
            <a:off x="8081403" y="2357837"/>
            <a:ext cx="896342" cy="828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260D1C-F929-747D-54BA-54F0D505F620}"/>
              </a:ext>
            </a:extLst>
          </p:cNvPr>
          <p:cNvCxnSpPr>
            <a:cxnSpLocks/>
          </p:cNvCxnSpPr>
          <p:nvPr/>
        </p:nvCxnSpPr>
        <p:spPr>
          <a:xfrm>
            <a:off x="2150919" y="4109745"/>
            <a:ext cx="1188767" cy="432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B1B2E4F-686A-518D-4244-8C5C77121F12}"/>
              </a:ext>
            </a:extLst>
          </p:cNvPr>
          <p:cNvCxnSpPr>
            <a:cxnSpLocks/>
          </p:cNvCxnSpPr>
          <p:nvPr/>
        </p:nvCxnSpPr>
        <p:spPr>
          <a:xfrm flipV="1">
            <a:off x="2438399" y="5575855"/>
            <a:ext cx="836718" cy="4337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BB7845D-7E9B-DAA8-58FB-D354897A6A22}"/>
              </a:ext>
            </a:extLst>
          </p:cNvPr>
          <p:cNvCxnSpPr>
            <a:cxnSpLocks/>
          </p:cNvCxnSpPr>
          <p:nvPr/>
        </p:nvCxnSpPr>
        <p:spPr>
          <a:xfrm>
            <a:off x="8977745" y="5132661"/>
            <a:ext cx="775854"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5D43E6C-CC66-967D-AAAB-053A829AF417}"/>
              </a:ext>
            </a:extLst>
          </p:cNvPr>
          <p:cNvSpPr/>
          <p:nvPr/>
        </p:nvSpPr>
        <p:spPr>
          <a:xfrm>
            <a:off x="5576453" y="4325896"/>
            <a:ext cx="3567547" cy="142374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0087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EE394F-F8EF-B910-AD6B-8F20184535BD}"/>
              </a:ext>
            </a:extLst>
          </p:cNvPr>
          <p:cNvSpPr txBox="1"/>
          <p:nvPr/>
        </p:nvSpPr>
        <p:spPr>
          <a:xfrm>
            <a:off x="4140200" y="590034"/>
            <a:ext cx="6096000" cy="369332"/>
          </a:xfrm>
          <a:prstGeom prst="rect">
            <a:avLst/>
          </a:prstGeom>
          <a:noFill/>
        </p:spPr>
        <p:txBody>
          <a:bodyPr wrap="square">
            <a:spAutoFit/>
          </a:bodyPr>
          <a:lstStyle/>
          <a:p>
            <a:r>
              <a:rPr lang="en-US" sz="1800" dirty="0">
                <a:effectLst/>
              </a:rPr>
              <a:t>Requirements Mapping of UI </a:t>
            </a:r>
            <a:endParaRPr lang="en-US" sz="1800" dirty="0"/>
          </a:p>
        </p:txBody>
      </p:sp>
      <p:pic>
        <p:nvPicPr>
          <p:cNvPr id="4" name="Picture 3">
            <a:extLst>
              <a:ext uri="{FF2B5EF4-FFF2-40B4-BE49-F238E27FC236}">
                <a16:creationId xmlns:a16="http://schemas.microsoft.com/office/drawing/2014/main" id="{7F3D1CDB-482A-46D6-22B4-56F3E48FD481}"/>
              </a:ext>
            </a:extLst>
          </p:cNvPr>
          <p:cNvPicPr>
            <a:picLocks noChangeAspect="1"/>
          </p:cNvPicPr>
          <p:nvPr/>
        </p:nvPicPr>
        <p:blipFill rotWithShape="1">
          <a:blip r:embed="rId2"/>
          <a:srcRect l="14076" t="-1393" r="19768" b="7344"/>
          <a:stretch/>
        </p:blipFill>
        <p:spPr>
          <a:xfrm>
            <a:off x="4655127" y="1241946"/>
            <a:ext cx="2881746" cy="5408236"/>
          </a:xfrm>
          <a:prstGeom prst="rect">
            <a:avLst/>
          </a:prstGeom>
        </p:spPr>
      </p:pic>
      <p:sp>
        <p:nvSpPr>
          <p:cNvPr id="5" name="TextBox 4">
            <a:extLst>
              <a:ext uri="{FF2B5EF4-FFF2-40B4-BE49-F238E27FC236}">
                <a16:creationId xmlns:a16="http://schemas.microsoft.com/office/drawing/2014/main" id="{08B4DCE0-0A77-1FC2-71A1-115E7D25248D}"/>
              </a:ext>
            </a:extLst>
          </p:cNvPr>
          <p:cNvSpPr txBox="1"/>
          <p:nvPr/>
        </p:nvSpPr>
        <p:spPr>
          <a:xfrm>
            <a:off x="229968" y="1304528"/>
            <a:ext cx="3158066" cy="923330"/>
          </a:xfrm>
          <a:prstGeom prst="rect">
            <a:avLst/>
          </a:prstGeom>
          <a:solidFill>
            <a:schemeClr val="tx1"/>
          </a:solidFill>
          <a:ln>
            <a:solidFill>
              <a:schemeClr val="bg1"/>
            </a:solidFill>
          </a:ln>
        </p:spPr>
        <p:txBody>
          <a:bodyPr wrap="square" lIns="91440" tIns="45720" rIns="91440" bIns="45720" rtlCol="0" anchor="t">
            <a:spAutoFit/>
          </a:bodyPr>
          <a:lstStyle/>
          <a:p>
            <a:r>
              <a:rPr lang="en-US" dirty="0">
                <a:solidFill>
                  <a:srgbClr val="000000"/>
                </a:solidFill>
                <a:latin typeface="Times New Roman"/>
                <a:ea typeface="+mn-lt"/>
                <a:cs typeface="+mn-lt"/>
              </a:rPr>
              <a:t>3.2.1.4.1 An icon shall be selected to indicate a CCTV camera</a:t>
            </a:r>
            <a:endParaRPr lang="en-US" dirty="0">
              <a:solidFill>
                <a:srgbClr val="000000"/>
              </a:solidFill>
              <a:latin typeface="Times New Roman"/>
              <a:cs typeface="Times New Roman"/>
            </a:endParaRPr>
          </a:p>
        </p:txBody>
      </p:sp>
      <p:sp>
        <p:nvSpPr>
          <p:cNvPr id="6" name="TextBox 5">
            <a:extLst>
              <a:ext uri="{FF2B5EF4-FFF2-40B4-BE49-F238E27FC236}">
                <a16:creationId xmlns:a16="http://schemas.microsoft.com/office/drawing/2014/main" id="{B6988DD3-2571-6ACA-EE74-CD10624CDE72}"/>
              </a:ext>
            </a:extLst>
          </p:cNvPr>
          <p:cNvSpPr txBox="1"/>
          <p:nvPr/>
        </p:nvSpPr>
        <p:spPr>
          <a:xfrm>
            <a:off x="8188888" y="2504857"/>
            <a:ext cx="3158066" cy="1200329"/>
          </a:xfrm>
          <a:prstGeom prst="rect">
            <a:avLst/>
          </a:prstGeom>
          <a:solidFill>
            <a:schemeClr val="tx1"/>
          </a:solidFill>
          <a:ln>
            <a:solidFill>
              <a:schemeClr val="bg1"/>
            </a:solidFill>
          </a:ln>
        </p:spPr>
        <p:txBody>
          <a:bodyPr wrap="square" lIns="91440" tIns="45720" rIns="91440" bIns="45720" rtlCol="0" anchor="t">
            <a:spAutoFit/>
          </a:bodyPr>
          <a:lstStyle/>
          <a:p>
            <a:r>
              <a:rPr lang="en-US">
                <a:solidFill>
                  <a:srgbClr val="000000"/>
                </a:solidFill>
                <a:latin typeface="Times New Roman"/>
                <a:cs typeface="Times New Roman"/>
              </a:rPr>
              <a:t>3.2.1.4.2 The camera icon shall be configurable to show the name of the camera with the icon</a:t>
            </a:r>
            <a:endParaRPr lang="en-US" dirty="0">
              <a:solidFill>
                <a:srgbClr val="000000"/>
              </a:solidFill>
              <a:latin typeface="Times New Roman"/>
              <a:cs typeface="Times New Roman"/>
            </a:endParaRPr>
          </a:p>
        </p:txBody>
      </p:sp>
      <p:sp>
        <p:nvSpPr>
          <p:cNvPr id="7" name="TextBox 6">
            <a:extLst>
              <a:ext uri="{FF2B5EF4-FFF2-40B4-BE49-F238E27FC236}">
                <a16:creationId xmlns:a16="http://schemas.microsoft.com/office/drawing/2014/main" id="{C9B2D6C8-1660-6335-70CE-838AB5DFE3F6}"/>
              </a:ext>
            </a:extLst>
          </p:cNvPr>
          <p:cNvSpPr txBox="1"/>
          <p:nvPr/>
        </p:nvSpPr>
        <p:spPr>
          <a:xfrm>
            <a:off x="464254" y="3705186"/>
            <a:ext cx="3158066" cy="1754326"/>
          </a:xfrm>
          <a:prstGeom prst="rect">
            <a:avLst/>
          </a:prstGeom>
          <a:solidFill>
            <a:schemeClr val="tx1"/>
          </a:solidFill>
          <a:ln>
            <a:solidFill>
              <a:schemeClr val="bg1"/>
            </a:solidFill>
          </a:ln>
        </p:spPr>
        <p:txBody>
          <a:bodyPr wrap="square" lIns="91440" tIns="45720" rIns="91440" bIns="45720" rtlCol="0" anchor="t">
            <a:spAutoFit/>
          </a:bodyPr>
          <a:lstStyle/>
          <a:p>
            <a:r>
              <a:rPr lang="en-US" dirty="0">
                <a:solidFill>
                  <a:srgbClr val="000000"/>
                </a:solidFill>
                <a:latin typeface="Times New Roman"/>
                <a:cs typeface="Times New Roman"/>
              </a:rPr>
              <a:t>3.2.1.4.4 The camera icon shall be configurable to show the status of the camera. The color of the camera icon</a:t>
            </a:r>
          </a:p>
          <a:p>
            <a:r>
              <a:rPr lang="en-US" dirty="0">
                <a:solidFill>
                  <a:srgbClr val="000000"/>
                </a:solidFill>
                <a:latin typeface="Times New Roman"/>
                <a:cs typeface="Times New Roman"/>
              </a:rPr>
              <a:t>shall be changed to show the status of the camera.</a:t>
            </a:r>
          </a:p>
        </p:txBody>
      </p:sp>
      <p:sp>
        <p:nvSpPr>
          <p:cNvPr id="8" name="TextBox 7">
            <a:extLst>
              <a:ext uri="{FF2B5EF4-FFF2-40B4-BE49-F238E27FC236}">
                <a16:creationId xmlns:a16="http://schemas.microsoft.com/office/drawing/2014/main" id="{C2E3A41F-4765-C2BA-0E5D-440C7243DD82}"/>
              </a:ext>
            </a:extLst>
          </p:cNvPr>
          <p:cNvSpPr txBox="1"/>
          <p:nvPr/>
        </p:nvSpPr>
        <p:spPr>
          <a:xfrm>
            <a:off x="8364963" y="4317010"/>
            <a:ext cx="4777830" cy="2862322"/>
          </a:xfrm>
          <a:prstGeom prst="rect">
            <a:avLst/>
          </a:prstGeom>
          <a:solidFill>
            <a:schemeClr val="tx1"/>
          </a:solidFill>
          <a:ln>
            <a:solidFill>
              <a:schemeClr val="bg1"/>
            </a:solidFill>
          </a:ln>
        </p:spPr>
        <p:txBody>
          <a:bodyPr wrap="square" lIns="91440" tIns="45720" rIns="91440" bIns="45720" rtlCol="0" anchor="t">
            <a:spAutoFit/>
          </a:bodyPr>
          <a:lstStyle/>
          <a:p>
            <a:r>
              <a:rPr lang="en-US" dirty="0">
                <a:solidFill>
                  <a:srgbClr val="000000"/>
                </a:solidFill>
                <a:latin typeface="Times New Roman"/>
                <a:ea typeface="+mn-lt"/>
                <a:cs typeface="+mn-lt"/>
              </a:rPr>
              <a:t>3.2.1.4.7 The user shall be able to activate a device control window for the selected camera by right clicking on</a:t>
            </a:r>
          </a:p>
          <a:p>
            <a:r>
              <a:rPr lang="en-US" dirty="0">
                <a:solidFill>
                  <a:srgbClr val="000000"/>
                </a:solidFill>
                <a:latin typeface="Times New Roman"/>
                <a:ea typeface="+mn-lt"/>
                <a:cs typeface="+mn-lt"/>
              </a:rPr>
              <a:t>the icon. The right click on the icon shall display a pop-up menu of available device actions from</a:t>
            </a:r>
          </a:p>
          <a:p>
            <a:r>
              <a:rPr lang="en-US" dirty="0">
                <a:solidFill>
                  <a:srgbClr val="000000"/>
                </a:solidFill>
                <a:latin typeface="Times New Roman"/>
                <a:ea typeface="+mn-lt"/>
                <a:cs typeface="+mn-lt"/>
              </a:rPr>
              <a:t>which the user may select. This action shall cause a circle to be displayed over the camera icon for as</a:t>
            </a:r>
          </a:p>
          <a:p>
            <a:r>
              <a:rPr lang="en-US" dirty="0">
                <a:solidFill>
                  <a:srgbClr val="000000"/>
                </a:solidFill>
                <a:latin typeface="Times New Roman"/>
                <a:ea typeface="+mn-lt"/>
                <a:cs typeface="+mn-lt"/>
              </a:rPr>
              <a:t>long as the device control window is displayed for that camera</a:t>
            </a:r>
            <a:endParaRPr lang="en-US" dirty="0">
              <a:solidFill>
                <a:srgbClr val="000000"/>
              </a:solidFill>
              <a:latin typeface="Times New Roman"/>
              <a:cs typeface="Times New Roman"/>
            </a:endParaRPr>
          </a:p>
        </p:txBody>
      </p:sp>
      <p:cxnSp>
        <p:nvCxnSpPr>
          <p:cNvPr id="10" name="Straight Connector 9">
            <a:extLst>
              <a:ext uri="{FF2B5EF4-FFF2-40B4-BE49-F238E27FC236}">
                <a16:creationId xmlns:a16="http://schemas.microsoft.com/office/drawing/2014/main" id="{FBC88D1A-A2A5-DE75-BC25-F7603E1D6B69}"/>
              </a:ext>
            </a:extLst>
          </p:cNvPr>
          <p:cNvCxnSpPr/>
          <p:nvPr/>
        </p:nvCxnSpPr>
        <p:spPr>
          <a:xfrm>
            <a:off x="3388034" y="2227858"/>
            <a:ext cx="2085932" cy="276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675F2C-4D60-3595-0F96-65CA6BDE087C}"/>
              </a:ext>
            </a:extLst>
          </p:cNvPr>
          <p:cNvCxnSpPr>
            <a:stCxn id="7" idx="3"/>
          </p:cNvCxnSpPr>
          <p:nvPr/>
        </p:nvCxnSpPr>
        <p:spPr>
          <a:xfrm>
            <a:off x="3622320" y="4582349"/>
            <a:ext cx="17139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36E567-C1D3-C83D-A03F-2BBA00D98ABF}"/>
              </a:ext>
            </a:extLst>
          </p:cNvPr>
          <p:cNvCxnSpPr/>
          <p:nvPr/>
        </p:nvCxnSpPr>
        <p:spPr>
          <a:xfrm flipH="1">
            <a:off x="7188200" y="2947916"/>
            <a:ext cx="809388" cy="3275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7028B58-811D-E5A7-3253-20C42F380464}"/>
              </a:ext>
            </a:extLst>
          </p:cNvPr>
          <p:cNvCxnSpPr/>
          <p:nvPr/>
        </p:nvCxnSpPr>
        <p:spPr>
          <a:xfrm flipH="1" flipV="1">
            <a:off x="5936776" y="5936776"/>
            <a:ext cx="2252112" cy="21836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395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00D6D1E-2EA8-B34A-6D02-B24CA91407C2}"/>
              </a:ext>
            </a:extLst>
          </p:cNvPr>
          <p:cNvGrpSpPr/>
          <p:nvPr/>
        </p:nvGrpSpPr>
        <p:grpSpPr>
          <a:xfrm>
            <a:off x="166745" y="982795"/>
            <a:ext cx="11858510" cy="5597364"/>
            <a:chOff x="77845" y="144595"/>
            <a:chExt cx="11858510" cy="5597364"/>
          </a:xfrm>
        </p:grpSpPr>
        <p:pic>
          <p:nvPicPr>
            <p:cNvPr id="2" name="Picture 1">
              <a:extLst>
                <a:ext uri="{FF2B5EF4-FFF2-40B4-BE49-F238E27FC236}">
                  <a16:creationId xmlns:a16="http://schemas.microsoft.com/office/drawing/2014/main" id="{A0C91630-D136-81B6-9DAA-99504FAB731D}"/>
                </a:ext>
              </a:extLst>
            </p:cNvPr>
            <p:cNvPicPr>
              <a:picLocks noChangeAspect="1"/>
            </p:cNvPicPr>
            <p:nvPr/>
          </p:nvPicPr>
          <p:blipFill rotWithShape="1">
            <a:blip r:embed="rId2"/>
            <a:srcRect l="30578" t="11474" r="10139" b="13114"/>
            <a:stretch/>
          </p:blipFill>
          <p:spPr>
            <a:xfrm>
              <a:off x="3027011" y="1116040"/>
              <a:ext cx="6464968" cy="4625919"/>
            </a:xfrm>
            <a:prstGeom prst="rect">
              <a:avLst/>
            </a:prstGeom>
          </p:spPr>
        </p:pic>
        <p:sp>
          <p:nvSpPr>
            <p:cNvPr id="3" name="TextBox 2">
              <a:extLst>
                <a:ext uri="{FF2B5EF4-FFF2-40B4-BE49-F238E27FC236}">
                  <a16:creationId xmlns:a16="http://schemas.microsoft.com/office/drawing/2014/main" id="{F9AFCBAC-B934-6885-3551-FC55E028443D}"/>
                </a:ext>
              </a:extLst>
            </p:cNvPr>
            <p:cNvSpPr txBox="1"/>
            <p:nvPr/>
          </p:nvSpPr>
          <p:spPr>
            <a:xfrm>
              <a:off x="141068" y="466328"/>
              <a:ext cx="3158066" cy="1200329"/>
            </a:xfrm>
            <a:prstGeom prst="rect">
              <a:avLst/>
            </a:prstGeom>
            <a:solidFill>
              <a:schemeClr val="tx1"/>
            </a:solidFill>
            <a:ln>
              <a:solidFill>
                <a:schemeClr val="bg1"/>
              </a:solidFill>
            </a:ln>
          </p:spPr>
          <p:txBody>
            <a:bodyPr wrap="square" lIns="91440" tIns="45720" rIns="91440" bIns="45720" rtlCol="0" anchor="t">
              <a:spAutoFit/>
            </a:bodyPr>
            <a:lstStyle/>
            <a:p>
              <a:r>
                <a:rPr lang="en-US" dirty="0">
                  <a:solidFill>
                    <a:srgbClr val="000000"/>
                  </a:solidFill>
                  <a:latin typeface="Times New Roman"/>
                  <a:ea typeface="+mn-lt"/>
                  <a:cs typeface="+mn-lt"/>
                </a:rPr>
                <a:t>3.2.1.5.1 An icon shall be selected during detailed design to indicate a group of draw lights that are off.</a:t>
              </a:r>
              <a:endParaRPr lang="en-US" dirty="0">
                <a:solidFill>
                  <a:srgbClr val="000000"/>
                </a:solidFill>
                <a:latin typeface="Times New Roman"/>
                <a:cs typeface="Times New Roman"/>
              </a:endParaRPr>
            </a:p>
          </p:txBody>
        </p:sp>
        <p:sp>
          <p:nvSpPr>
            <p:cNvPr id="4" name="TextBox 3">
              <a:extLst>
                <a:ext uri="{FF2B5EF4-FFF2-40B4-BE49-F238E27FC236}">
                  <a16:creationId xmlns:a16="http://schemas.microsoft.com/office/drawing/2014/main" id="{B3D1DEC2-BAFC-5CAF-68FC-9835ADBB9460}"/>
                </a:ext>
              </a:extLst>
            </p:cNvPr>
            <p:cNvSpPr txBox="1"/>
            <p:nvPr/>
          </p:nvSpPr>
          <p:spPr>
            <a:xfrm>
              <a:off x="4244428" y="221790"/>
              <a:ext cx="3420533" cy="923330"/>
            </a:xfrm>
            <a:prstGeom prst="rect">
              <a:avLst/>
            </a:prstGeom>
            <a:solidFill>
              <a:schemeClr val="tx1"/>
            </a:solidFill>
            <a:ln>
              <a:solidFill>
                <a:schemeClr val="bg1"/>
              </a:solidFill>
            </a:ln>
          </p:spPr>
          <p:txBody>
            <a:bodyPr wrap="square" lIns="91440" tIns="45720" rIns="91440" bIns="45720" rtlCol="0" anchor="t">
              <a:spAutoFit/>
            </a:bodyPr>
            <a:lstStyle/>
            <a:p>
              <a:r>
                <a:rPr lang="en-US">
                  <a:solidFill>
                    <a:srgbClr val="000000"/>
                  </a:solidFill>
                  <a:latin typeface="Times New Roman"/>
                  <a:ea typeface="+mn-lt"/>
                  <a:cs typeface="+mn-lt"/>
                </a:rPr>
                <a:t>3.2.1.5.2 An icon shall be selected during detailed design to indicate a group of draw lights that are on.</a:t>
              </a:r>
              <a:endParaRPr lang="en-US">
                <a:solidFill>
                  <a:srgbClr val="000000"/>
                </a:solidFill>
                <a:latin typeface="Times New Roman"/>
                <a:cs typeface="Times New Roman"/>
              </a:endParaRPr>
            </a:p>
          </p:txBody>
        </p:sp>
        <p:sp>
          <p:nvSpPr>
            <p:cNvPr id="5" name="TextBox 4">
              <a:extLst>
                <a:ext uri="{FF2B5EF4-FFF2-40B4-BE49-F238E27FC236}">
                  <a16:creationId xmlns:a16="http://schemas.microsoft.com/office/drawing/2014/main" id="{5BFB1C75-9B77-1040-4C37-B0E0D873D63D}"/>
                </a:ext>
              </a:extLst>
            </p:cNvPr>
            <p:cNvSpPr txBox="1"/>
            <p:nvPr/>
          </p:nvSpPr>
          <p:spPr>
            <a:xfrm>
              <a:off x="8939265" y="144595"/>
              <a:ext cx="2971800" cy="1477328"/>
            </a:xfrm>
            <a:prstGeom prst="rect">
              <a:avLst/>
            </a:prstGeom>
            <a:solidFill>
              <a:schemeClr val="tx1"/>
            </a:solidFill>
            <a:ln>
              <a:solidFill>
                <a:schemeClr val="bg1"/>
              </a:solidFill>
            </a:ln>
          </p:spPr>
          <p:txBody>
            <a:bodyPr wrap="square" lIns="91440" tIns="45720" rIns="91440" bIns="45720" rtlCol="0" anchor="t">
              <a:spAutoFit/>
            </a:bodyPr>
            <a:lstStyle/>
            <a:p>
              <a:r>
                <a:rPr lang="en-US">
                  <a:solidFill>
                    <a:srgbClr val="000000"/>
                  </a:solidFill>
                  <a:latin typeface="Times New Roman"/>
                  <a:ea typeface="+mn-lt"/>
                  <a:cs typeface="+mn-lt"/>
                </a:rPr>
                <a:t>3.2.1.5.3 An icon shall be selected during detailed design to indicate a group of draw lights where some are on and some are off.</a:t>
              </a:r>
              <a:endParaRPr lang="en-US">
                <a:solidFill>
                  <a:srgbClr val="000000"/>
                </a:solidFill>
                <a:latin typeface="Times New Roman"/>
                <a:cs typeface="Times New Roman"/>
              </a:endParaRPr>
            </a:p>
          </p:txBody>
        </p:sp>
        <p:sp>
          <p:nvSpPr>
            <p:cNvPr id="8" name="TextBox 7">
              <a:extLst>
                <a:ext uri="{FF2B5EF4-FFF2-40B4-BE49-F238E27FC236}">
                  <a16:creationId xmlns:a16="http://schemas.microsoft.com/office/drawing/2014/main" id="{85A50EDB-0012-23BF-62A2-C13CB31D03E5}"/>
                </a:ext>
              </a:extLst>
            </p:cNvPr>
            <p:cNvSpPr txBox="1"/>
            <p:nvPr/>
          </p:nvSpPr>
          <p:spPr>
            <a:xfrm>
              <a:off x="9159289" y="1865882"/>
              <a:ext cx="2777066" cy="3139321"/>
            </a:xfrm>
            <a:prstGeom prst="rect">
              <a:avLst/>
            </a:prstGeom>
            <a:solidFill>
              <a:schemeClr val="tx1"/>
            </a:solidFill>
            <a:ln>
              <a:solidFill>
                <a:schemeClr val="bg1"/>
              </a:solidFill>
            </a:ln>
          </p:spPr>
          <p:txBody>
            <a:bodyPr wrap="square" lIns="91440" tIns="45720" rIns="91440" bIns="45720" rtlCol="0" anchor="t">
              <a:spAutoFit/>
            </a:bodyPr>
            <a:lstStyle/>
            <a:p>
              <a:r>
                <a:rPr lang="en-US">
                  <a:solidFill>
                    <a:srgbClr val="000000"/>
                  </a:solidFill>
                  <a:latin typeface="Times New Roman"/>
                  <a:cs typeface="Times New Roman"/>
                </a:rPr>
                <a:t>3.2.1.5.6 The draw light icon shall be configurable to display the status of the draw lights. The color of the draw light icon shall represent the status of the draw light: green for operational, yellow for operational with errors, gray for no communications and red for failed.</a:t>
              </a:r>
            </a:p>
          </p:txBody>
        </p:sp>
        <p:sp>
          <p:nvSpPr>
            <p:cNvPr id="9" name="TextBox 8">
              <a:extLst>
                <a:ext uri="{FF2B5EF4-FFF2-40B4-BE49-F238E27FC236}">
                  <a16:creationId xmlns:a16="http://schemas.microsoft.com/office/drawing/2014/main" id="{9223834F-389B-0BE4-C864-F2C619172070}"/>
                </a:ext>
              </a:extLst>
            </p:cNvPr>
            <p:cNvSpPr txBox="1"/>
            <p:nvPr/>
          </p:nvSpPr>
          <p:spPr>
            <a:xfrm>
              <a:off x="308629" y="3077890"/>
              <a:ext cx="3202172" cy="923330"/>
            </a:xfrm>
            <a:prstGeom prst="rect">
              <a:avLst/>
            </a:prstGeom>
            <a:solidFill>
              <a:schemeClr val="tx1"/>
            </a:solidFill>
            <a:ln>
              <a:solidFill>
                <a:schemeClr val="bg1"/>
              </a:solidFill>
            </a:ln>
          </p:spPr>
          <p:txBody>
            <a:bodyPr wrap="square" lIns="91440" tIns="45720" rIns="91440" bIns="45720" rtlCol="0" anchor="t">
              <a:spAutoFit/>
            </a:bodyPr>
            <a:lstStyle/>
            <a:p>
              <a:r>
                <a:rPr lang="en-US">
                  <a:solidFill>
                    <a:schemeClr val="bg1"/>
                  </a:solidFill>
                  <a:latin typeface="Times New Roman"/>
                  <a:ea typeface="+mn-lt"/>
                  <a:cs typeface="+mn-lt"/>
                </a:rPr>
                <a:t>3.2.1.5.4 The draw light icon shall be configurable to display the name of the draw lights.</a:t>
              </a:r>
              <a:endParaRPr lang="en-US">
                <a:solidFill>
                  <a:schemeClr val="bg1"/>
                </a:solidFill>
                <a:latin typeface="Times New Roman"/>
                <a:cs typeface="Times New Roman"/>
              </a:endParaRPr>
            </a:p>
          </p:txBody>
        </p:sp>
        <p:sp>
          <p:nvSpPr>
            <p:cNvPr id="11" name="TextBox 10">
              <a:extLst>
                <a:ext uri="{FF2B5EF4-FFF2-40B4-BE49-F238E27FC236}">
                  <a16:creationId xmlns:a16="http://schemas.microsoft.com/office/drawing/2014/main" id="{7F673344-DA4D-E9D1-C49B-D0B30ACFE7CB}"/>
                </a:ext>
              </a:extLst>
            </p:cNvPr>
            <p:cNvSpPr txBox="1"/>
            <p:nvPr/>
          </p:nvSpPr>
          <p:spPr>
            <a:xfrm>
              <a:off x="77845" y="4789168"/>
              <a:ext cx="3405962" cy="923330"/>
            </a:xfrm>
            <a:prstGeom prst="rect">
              <a:avLst/>
            </a:prstGeom>
            <a:solidFill>
              <a:schemeClr val="tx1"/>
            </a:solidFill>
            <a:ln>
              <a:solidFill>
                <a:schemeClr val="bg1"/>
              </a:solidFill>
            </a:ln>
          </p:spPr>
          <p:txBody>
            <a:bodyPr wrap="square" lIns="91440" tIns="45720" rIns="91440" bIns="45720" rtlCol="0" anchor="t">
              <a:spAutoFit/>
            </a:bodyPr>
            <a:lstStyle/>
            <a:p>
              <a:r>
                <a:rPr lang="en-US">
                  <a:solidFill>
                    <a:schemeClr val="bg1"/>
                  </a:solidFill>
                  <a:latin typeface="Times New Roman"/>
                  <a:ea typeface="+mn-lt"/>
                  <a:cs typeface="+mn-lt"/>
                </a:rPr>
                <a:t>3.2.1.5.5 The draw light icon shall be configurable to display the state of the draw lights.</a:t>
              </a:r>
              <a:endParaRPr lang="en-US">
                <a:solidFill>
                  <a:schemeClr val="bg1"/>
                </a:solidFill>
                <a:latin typeface="Times New Roman"/>
                <a:cs typeface="Times New Roman"/>
              </a:endParaRPr>
            </a:p>
          </p:txBody>
        </p:sp>
        <p:cxnSp>
          <p:nvCxnSpPr>
            <p:cNvPr id="13" name="Straight Connector 12">
              <a:extLst>
                <a:ext uri="{FF2B5EF4-FFF2-40B4-BE49-F238E27FC236}">
                  <a16:creationId xmlns:a16="http://schemas.microsoft.com/office/drawing/2014/main" id="{C8E3883D-5CAE-1D74-D53C-AF4D3E3FB731}"/>
                </a:ext>
              </a:extLst>
            </p:cNvPr>
            <p:cNvCxnSpPr/>
            <p:nvPr/>
          </p:nvCxnSpPr>
          <p:spPr>
            <a:xfrm>
              <a:off x="3300814" y="1531088"/>
              <a:ext cx="1887874" cy="6273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A9987F1-649A-4EED-7D68-D89970EBD7CC}"/>
                </a:ext>
              </a:extLst>
            </p:cNvPr>
            <p:cNvCxnSpPr/>
            <p:nvPr/>
          </p:nvCxnSpPr>
          <p:spPr>
            <a:xfrm>
              <a:off x="6445497" y="1132171"/>
              <a:ext cx="125424" cy="6422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71EF338-DD31-4ACC-7832-D96C33F16E03}"/>
                </a:ext>
              </a:extLst>
            </p:cNvPr>
            <p:cNvCxnSpPr/>
            <p:nvPr/>
          </p:nvCxnSpPr>
          <p:spPr>
            <a:xfrm flipH="1">
              <a:off x="8229448" y="1612211"/>
              <a:ext cx="710367" cy="846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0E1B3BF-E570-BB64-4647-98376D69B71D}"/>
                </a:ext>
              </a:extLst>
            </p:cNvPr>
            <p:cNvCxnSpPr/>
            <p:nvPr/>
          </p:nvCxnSpPr>
          <p:spPr>
            <a:xfrm flipV="1">
              <a:off x="3484664" y="3544187"/>
              <a:ext cx="1650861" cy="95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6D242A7-DA70-4E83-1F9C-181250A2F101}"/>
                </a:ext>
              </a:extLst>
            </p:cNvPr>
            <p:cNvCxnSpPr>
              <a:cxnSpLocks/>
            </p:cNvCxnSpPr>
            <p:nvPr/>
          </p:nvCxnSpPr>
          <p:spPr>
            <a:xfrm flipH="1">
              <a:off x="8033695" y="3147237"/>
              <a:ext cx="1099672" cy="733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DC5D6A9-722B-AF01-853A-5CC8BCAFA76E}"/>
                </a:ext>
              </a:extLst>
            </p:cNvPr>
            <p:cNvCxnSpPr>
              <a:cxnSpLocks/>
            </p:cNvCxnSpPr>
            <p:nvPr/>
          </p:nvCxnSpPr>
          <p:spPr>
            <a:xfrm flipV="1">
              <a:off x="2896489" y="3639880"/>
              <a:ext cx="3202172" cy="1136306"/>
            </a:xfrm>
            <a:prstGeom prst="line">
              <a:avLst/>
            </a:prstGeom>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E82A721B-1F03-5401-E317-B1368FD5E182}"/>
              </a:ext>
            </a:extLst>
          </p:cNvPr>
          <p:cNvSpPr txBox="1"/>
          <p:nvPr/>
        </p:nvSpPr>
        <p:spPr>
          <a:xfrm>
            <a:off x="2740705" y="451586"/>
            <a:ext cx="6096000" cy="461665"/>
          </a:xfrm>
          <a:prstGeom prst="rect">
            <a:avLst/>
          </a:prstGeom>
          <a:noFill/>
        </p:spPr>
        <p:txBody>
          <a:bodyPr wrap="square">
            <a:spAutoFit/>
          </a:bodyPr>
          <a:lstStyle/>
          <a:p>
            <a:pPr algn="ctr"/>
            <a:r>
              <a:rPr lang="en-US" sz="2400" dirty="0">
                <a:effectLst/>
              </a:rPr>
              <a:t>Requirements Mapping of UI </a:t>
            </a:r>
            <a:endParaRPr lang="en-US" sz="2400" dirty="0"/>
          </a:p>
        </p:txBody>
      </p:sp>
      <p:sp>
        <p:nvSpPr>
          <p:cNvPr id="35" name="Rectangle 34">
            <a:extLst>
              <a:ext uri="{FF2B5EF4-FFF2-40B4-BE49-F238E27FC236}">
                <a16:creationId xmlns:a16="http://schemas.microsoft.com/office/drawing/2014/main" id="{E83C2811-F386-0051-D5D1-A632356A1F48}"/>
              </a:ext>
            </a:extLst>
          </p:cNvPr>
          <p:cNvSpPr/>
          <p:nvPr/>
        </p:nvSpPr>
        <p:spPr>
          <a:xfrm>
            <a:off x="7467600" y="3685309"/>
            <a:ext cx="1369105" cy="2865389"/>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9736A505-4E74-67F7-9DE8-05AD278B08DE}"/>
              </a:ext>
            </a:extLst>
          </p:cNvPr>
          <p:cNvSpPr/>
          <p:nvPr/>
        </p:nvSpPr>
        <p:spPr>
          <a:xfrm>
            <a:off x="4333328" y="4874681"/>
            <a:ext cx="3134272" cy="1676017"/>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95844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A4E88-8FB4-8DFB-A7F0-BD57DC6269CA}"/>
              </a:ext>
            </a:extLst>
          </p:cNvPr>
          <p:cNvPicPr>
            <a:picLocks noChangeAspect="1"/>
          </p:cNvPicPr>
          <p:nvPr/>
        </p:nvPicPr>
        <p:blipFill rotWithShape="1">
          <a:blip r:embed="rId2"/>
          <a:srcRect l="36012" t="22799" r="25455"/>
          <a:stretch/>
        </p:blipFill>
        <p:spPr>
          <a:xfrm>
            <a:off x="3653042" y="896048"/>
            <a:ext cx="4885916" cy="5065903"/>
          </a:xfrm>
          <a:prstGeom prst="rect">
            <a:avLst/>
          </a:prstGeom>
        </p:spPr>
      </p:pic>
      <p:sp>
        <p:nvSpPr>
          <p:cNvPr id="3" name="TextBox 2">
            <a:extLst>
              <a:ext uri="{FF2B5EF4-FFF2-40B4-BE49-F238E27FC236}">
                <a16:creationId xmlns:a16="http://schemas.microsoft.com/office/drawing/2014/main" id="{9494696E-D333-CC27-A18E-E94FB30FC61F}"/>
              </a:ext>
            </a:extLst>
          </p:cNvPr>
          <p:cNvSpPr txBox="1"/>
          <p:nvPr/>
        </p:nvSpPr>
        <p:spPr>
          <a:xfrm>
            <a:off x="8376137" y="154570"/>
            <a:ext cx="1828800" cy="2585323"/>
          </a:xfrm>
          <a:prstGeom prst="rect">
            <a:avLst/>
          </a:prstGeom>
          <a:solidFill>
            <a:schemeClr val="tx1"/>
          </a:solidFill>
          <a:ln>
            <a:solidFill>
              <a:schemeClr val="bg1"/>
            </a:solidFill>
          </a:ln>
        </p:spPr>
        <p:txBody>
          <a:bodyPr wrap="square" rtlCol="0">
            <a:spAutoFit/>
          </a:bodyPr>
          <a:lstStyle/>
          <a:p>
            <a:r>
              <a:rPr lang="en-US" dirty="0">
                <a:solidFill>
                  <a:schemeClr val="bg1"/>
                </a:solidFill>
              </a:rPr>
              <a:t>3.2.1.6.3 An icon shall be selected during detailed design to indicate a group of wrong way lights where some are on and some are off.</a:t>
            </a:r>
          </a:p>
        </p:txBody>
      </p:sp>
      <p:sp>
        <p:nvSpPr>
          <p:cNvPr id="4" name="TextBox 3">
            <a:extLst>
              <a:ext uri="{FF2B5EF4-FFF2-40B4-BE49-F238E27FC236}">
                <a16:creationId xmlns:a16="http://schemas.microsoft.com/office/drawing/2014/main" id="{BA95808B-9B88-26B4-E9AD-FD83EB07E3FB}"/>
              </a:ext>
            </a:extLst>
          </p:cNvPr>
          <p:cNvSpPr txBox="1"/>
          <p:nvPr/>
        </p:nvSpPr>
        <p:spPr>
          <a:xfrm>
            <a:off x="1616682" y="271308"/>
            <a:ext cx="2137793" cy="2031325"/>
          </a:xfrm>
          <a:prstGeom prst="rect">
            <a:avLst/>
          </a:prstGeom>
          <a:solidFill>
            <a:schemeClr val="tx1"/>
          </a:solidFill>
          <a:ln>
            <a:solidFill>
              <a:schemeClr val="bg1"/>
            </a:solidFill>
          </a:ln>
        </p:spPr>
        <p:txBody>
          <a:bodyPr wrap="square" rtlCol="0">
            <a:spAutoFit/>
          </a:bodyPr>
          <a:lstStyle/>
          <a:p>
            <a:r>
              <a:rPr lang="en-US" dirty="0">
                <a:solidFill>
                  <a:schemeClr val="bg1"/>
                </a:solidFill>
              </a:rPr>
              <a:t>3.2.1.6.1 An icon shall be selected during detailed design to indicate a group of wrong way lights that are off</a:t>
            </a:r>
          </a:p>
        </p:txBody>
      </p:sp>
      <p:sp>
        <p:nvSpPr>
          <p:cNvPr id="5" name="TextBox 4">
            <a:extLst>
              <a:ext uri="{FF2B5EF4-FFF2-40B4-BE49-F238E27FC236}">
                <a16:creationId xmlns:a16="http://schemas.microsoft.com/office/drawing/2014/main" id="{358805E7-BD81-5681-D2F0-FB2F4438C3C5}"/>
              </a:ext>
            </a:extLst>
          </p:cNvPr>
          <p:cNvSpPr txBox="1"/>
          <p:nvPr/>
        </p:nvSpPr>
        <p:spPr>
          <a:xfrm>
            <a:off x="5376880" y="-832569"/>
            <a:ext cx="1828800" cy="2308324"/>
          </a:xfrm>
          <a:prstGeom prst="rect">
            <a:avLst/>
          </a:prstGeom>
          <a:solidFill>
            <a:schemeClr val="tx1"/>
          </a:solidFill>
          <a:ln>
            <a:solidFill>
              <a:schemeClr val="bg1"/>
            </a:solidFill>
          </a:ln>
        </p:spPr>
        <p:txBody>
          <a:bodyPr wrap="square" rtlCol="0">
            <a:spAutoFit/>
          </a:bodyPr>
          <a:lstStyle/>
          <a:p>
            <a:r>
              <a:rPr lang="en-US" dirty="0">
                <a:solidFill>
                  <a:schemeClr val="bg1"/>
                </a:solidFill>
              </a:rPr>
              <a:t>3.2.1.6.2 An icon shall be selected during detailed design to indicate a group of wrong way lights that are on.</a:t>
            </a:r>
          </a:p>
        </p:txBody>
      </p:sp>
      <p:sp>
        <p:nvSpPr>
          <p:cNvPr id="6" name="TextBox 5">
            <a:extLst>
              <a:ext uri="{FF2B5EF4-FFF2-40B4-BE49-F238E27FC236}">
                <a16:creationId xmlns:a16="http://schemas.microsoft.com/office/drawing/2014/main" id="{FFFD5B7B-8A97-BB88-1245-9BFC6163D409}"/>
              </a:ext>
            </a:extLst>
          </p:cNvPr>
          <p:cNvSpPr txBox="1"/>
          <p:nvPr/>
        </p:nvSpPr>
        <p:spPr>
          <a:xfrm>
            <a:off x="8672328" y="3358201"/>
            <a:ext cx="3625363" cy="2862322"/>
          </a:xfrm>
          <a:prstGeom prst="rect">
            <a:avLst/>
          </a:prstGeom>
          <a:solidFill>
            <a:schemeClr val="tx1"/>
          </a:solidFill>
          <a:ln>
            <a:solidFill>
              <a:schemeClr val="bg1"/>
            </a:solidFill>
          </a:ln>
        </p:spPr>
        <p:txBody>
          <a:bodyPr wrap="square" rtlCol="0">
            <a:spAutoFit/>
          </a:bodyPr>
          <a:lstStyle/>
          <a:p>
            <a:r>
              <a:rPr lang="en-US" dirty="0">
                <a:solidFill>
                  <a:schemeClr val="bg1"/>
                </a:solidFill>
                <a:latin typeface="Times New Roman"/>
                <a:ea typeface="+mn-lt"/>
                <a:cs typeface="+mn-lt"/>
              </a:rPr>
              <a:t>The wrong way light icon shall be configurable to display the status of the group of wrong way lights. The color of the wrong way light icon shall represent the status of the wrong way light: green for operational, yellow for operational with errors, gray for no communications and red for failed.</a:t>
            </a:r>
            <a:endParaRPr lang="en-US" dirty="0">
              <a:solidFill>
                <a:schemeClr val="bg1"/>
              </a:solidFill>
              <a:latin typeface="Times New Roman"/>
              <a:cs typeface="Times New Roman"/>
            </a:endParaRPr>
          </a:p>
          <a:p>
            <a:endParaRPr lang="en-US" dirty="0">
              <a:solidFill>
                <a:schemeClr val="bg1"/>
              </a:solidFill>
            </a:endParaRPr>
          </a:p>
        </p:txBody>
      </p:sp>
      <p:sp>
        <p:nvSpPr>
          <p:cNvPr id="7" name="TextBox 6">
            <a:extLst>
              <a:ext uri="{FF2B5EF4-FFF2-40B4-BE49-F238E27FC236}">
                <a16:creationId xmlns:a16="http://schemas.microsoft.com/office/drawing/2014/main" id="{43A024E4-E4C3-DDEA-889E-849ADFFAC668}"/>
              </a:ext>
            </a:extLst>
          </p:cNvPr>
          <p:cNvSpPr txBox="1"/>
          <p:nvPr/>
        </p:nvSpPr>
        <p:spPr>
          <a:xfrm>
            <a:off x="571500" y="2943774"/>
            <a:ext cx="2824480" cy="1477328"/>
          </a:xfrm>
          <a:prstGeom prst="rect">
            <a:avLst/>
          </a:prstGeom>
          <a:solidFill>
            <a:schemeClr val="tx1"/>
          </a:solidFill>
          <a:ln>
            <a:solidFill>
              <a:schemeClr val="bg1"/>
            </a:solidFill>
          </a:ln>
        </p:spPr>
        <p:txBody>
          <a:bodyPr wrap="square" rtlCol="0">
            <a:spAutoFit/>
          </a:bodyPr>
          <a:lstStyle/>
          <a:p>
            <a:r>
              <a:rPr lang="en-US" dirty="0">
                <a:solidFill>
                  <a:schemeClr val="bg1"/>
                </a:solidFill>
              </a:rPr>
              <a:t>3.2.1.6.4 The wrong way light icon shall be configurable to display the name of the draw lights</a:t>
            </a:r>
          </a:p>
          <a:p>
            <a:endParaRPr lang="en-US" dirty="0"/>
          </a:p>
        </p:txBody>
      </p:sp>
      <p:sp>
        <p:nvSpPr>
          <p:cNvPr id="8" name="TextBox 7">
            <a:extLst>
              <a:ext uri="{FF2B5EF4-FFF2-40B4-BE49-F238E27FC236}">
                <a16:creationId xmlns:a16="http://schemas.microsoft.com/office/drawing/2014/main" id="{C2C56644-D67B-303B-6C4F-12C4ED102A15}"/>
              </a:ext>
            </a:extLst>
          </p:cNvPr>
          <p:cNvSpPr txBox="1"/>
          <p:nvPr/>
        </p:nvSpPr>
        <p:spPr>
          <a:xfrm>
            <a:off x="1006298" y="4789362"/>
            <a:ext cx="1828800" cy="2031325"/>
          </a:xfrm>
          <a:prstGeom prst="rect">
            <a:avLst/>
          </a:prstGeom>
          <a:solidFill>
            <a:schemeClr val="tx1"/>
          </a:solidFill>
          <a:ln>
            <a:solidFill>
              <a:schemeClr val="bg1"/>
            </a:solidFill>
          </a:ln>
        </p:spPr>
        <p:txBody>
          <a:bodyPr wrap="square" rtlCol="0">
            <a:spAutoFit/>
          </a:bodyPr>
          <a:lstStyle/>
          <a:p>
            <a:r>
              <a:rPr lang="en-US">
                <a:solidFill>
                  <a:schemeClr val="bg1"/>
                </a:solidFill>
              </a:rPr>
              <a:t>3.2.1.6.5 The wrong way light icon shall be configurable to display the state of the wrong way lights</a:t>
            </a:r>
            <a:endParaRPr lang="en-US" dirty="0">
              <a:solidFill>
                <a:schemeClr val="bg1"/>
              </a:solidFill>
            </a:endParaRPr>
          </a:p>
        </p:txBody>
      </p:sp>
      <p:cxnSp>
        <p:nvCxnSpPr>
          <p:cNvPr id="10" name="Straight Connector 9">
            <a:extLst>
              <a:ext uri="{FF2B5EF4-FFF2-40B4-BE49-F238E27FC236}">
                <a16:creationId xmlns:a16="http://schemas.microsoft.com/office/drawing/2014/main" id="{76735526-9BBB-99DB-DC03-6B97911E4BC5}"/>
              </a:ext>
            </a:extLst>
          </p:cNvPr>
          <p:cNvCxnSpPr/>
          <p:nvPr/>
        </p:nvCxnSpPr>
        <p:spPr>
          <a:xfrm>
            <a:off x="3987209" y="1499191"/>
            <a:ext cx="414670" cy="3615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D15165-F56B-C0A1-694F-54452BDA7866}"/>
              </a:ext>
            </a:extLst>
          </p:cNvPr>
          <p:cNvCxnSpPr/>
          <p:nvPr/>
        </p:nvCxnSpPr>
        <p:spPr>
          <a:xfrm>
            <a:off x="6177516" y="1228873"/>
            <a:ext cx="0" cy="4852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BD4EAE3-EEC6-FD63-81C3-71E9B11BFA01}"/>
              </a:ext>
            </a:extLst>
          </p:cNvPr>
          <p:cNvCxnSpPr/>
          <p:nvPr/>
        </p:nvCxnSpPr>
        <p:spPr>
          <a:xfrm flipH="1">
            <a:off x="7676707" y="1360967"/>
            <a:ext cx="662478" cy="35313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09FB3AE-34C2-D7BD-0BC0-D92C3D847797}"/>
              </a:ext>
            </a:extLst>
          </p:cNvPr>
          <p:cNvCxnSpPr/>
          <p:nvPr/>
        </p:nvCxnSpPr>
        <p:spPr>
          <a:xfrm flipH="1" flipV="1">
            <a:off x="7315200" y="4029740"/>
            <a:ext cx="1446028" cy="4253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F8A5020-F14A-A162-BCB8-76551A19EE1B}"/>
              </a:ext>
            </a:extLst>
          </p:cNvPr>
          <p:cNvCxnSpPr>
            <a:cxnSpLocks/>
          </p:cNvCxnSpPr>
          <p:nvPr/>
        </p:nvCxnSpPr>
        <p:spPr>
          <a:xfrm flipH="1">
            <a:off x="6096000" y="4455042"/>
            <a:ext cx="2590800" cy="33432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CB96B7B-525B-6FBD-3229-5ABE8184CB26}"/>
              </a:ext>
            </a:extLst>
          </p:cNvPr>
          <p:cNvCxnSpPr/>
          <p:nvPr/>
        </p:nvCxnSpPr>
        <p:spPr>
          <a:xfrm>
            <a:off x="3447655" y="3346485"/>
            <a:ext cx="708268" cy="42351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0F04F41-3F0F-28A6-137B-1E9382F424A1}"/>
              </a:ext>
            </a:extLst>
          </p:cNvPr>
          <p:cNvCxnSpPr>
            <a:cxnSpLocks/>
          </p:cNvCxnSpPr>
          <p:nvPr/>
        </p:nvCxnSpPr>
        <p:spPr>
          <a:xfrm flipV="1">
            <a:off x="2982940" y="4014678"/>
            <a:ext cx="2345966" cy="993594"/>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409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8BD144-B091-DB79-3E48-49722553FD3C}"/>
              </a:ext>
            </a:extLst>
          </p:cNvPr>
          <p:cNvSpPr txBox="1"/>
          <p:nvPr/>
        </p:nvSpPr>
        <p:spPr>
          <a:xfrm>
            <a:off x="3618694" y="384525"/>
            <a:ext cx="6096000" cy="523220"/>
          </a:xfrm>
          <a:prstGeom prst="rect">
            <a:avLst/>
          </a:prstGeom>
          <a:noFill/>
        </p:spPr>
        <p:txBody>
          <a:bodyPr wrap="square">
            <a:spAutoFit/>
          </a:bodyPr>
          <a:lstStyle/>
          <a:p>
            <a:r>
              <a:rPr lang="en-US" sz="2800" dirty="0">
                <a:effectLst/>
              </a:rPr>
              <a:t>Requirements Mapping of UI </a:t>
            </a:r>
            <a:endParaRPr lang="en-US" sz="2800" dirty="0"/>
          </a:p>
        </p:txBody>
      </p:sp>
      <p:pic>
        <p:nvPicPr>
          <p:cNvPr id="4" name="Picture 3">
            <a:extLst>
              <a:ext uri="{FF2B5EF4-FFF2-40B4-BE49-F238E27FC236}">
                <a16:creationId xmlns:a16="http://schemas.microsoft.com/office/drawing/2014/main" id="{4C58AE6C-B0A0-4F10-0EF5-55DD69115B04}"/>
              </a:ext>
            </a:extLst>
          </p:cNvPr>
          <p:cNvPicPr>
            <a:picLocks noChangeAspect="1"/>
          </p:cNvPicPr>
          <p:nvPr/>
        </p:nvPicPr>
        <p:blipFill rotWithShape="1">
          <a:blip r:embed="rId2"/>
          <a:srcRect l="26363" t="50000" r="36451" b="25132"/>
          <a:stretch/>
        </p:blipFill>
        <p:spPr>
          <a:xfrm>
            <a:off x="2627805" y="2371937"/>
            <a:ext cx="7750937" cy="3882845"/>
          </a:xfrm>
          <a:prstGeom prst="rect">
            <a:avLst/>
          </a:prstGeom>
        </p:spPr>
      </p:pic>
      <p:sp>
        <p:nvSpPr>
          <p:cNvPr id="5" name="TextBox 4">
            <a:extLst>
              <a:ext uri="{FF2B5EF4-FFF2-40B4-BE49-F238E27FC236}">
                <a16:creationId xmlns:a16="http://schemas.microsoft.com/office/drawing/2014/main" id="{D3E29F6E-5ACC-E2DA-7D2F-184ECEC52986}"/>
              </a:ext>
            </a:extLst>
          </p:cNvPr>
          <p:cNvSpPr txBox="1"/>
          <p:nvPr/>
        </p:nvSpPr>
        <p:spPr>
          <a:xfrm>
            <a:off x="8644749" y="5395251"/>
            <a:ext cx="3467986" cy="923330"/>
          </a:xfrm>
          <a:prstGeom prst="rect">
            <a:avLst/>
          </a:prstGeom>
          <a:solidFill>
            <a:schemeClr val="tx1"/>
          </a:solidFill>
          <a:ln>
            <a:solidFill>
              <a:schemeClr val="bg1"/>
            </a:solidFill>
          </a:ln>
        </p:spPr>
        <p:txBody>
          <a:bodyPr wrap="square" lIns="91440" tIns="45720" rIns="91440" bIns="45720" rtlCol="0" anchor="t">
            <a:spAutoFit/>
          </a:bodyPr>
          <a:lstStyle/>
          <a:p>
            <a:r>
              <a:rPr lang="en-US">
                <a:solidFill>
                  <a:schemeClr val="bg1"/>
                </a:solidFill>
                <a:latin typeface="Times New Roman"/>
                <a:cs typeface="Times New Roman"/>
              </a:rPr>
              <a:t>3.2.1.7.8 The loop detector icon shall be configurable to display the name of the loop detector</a:t>
            </a:r>
            <a:endParaRPr lang="en-US" dirty="0">
              <a:solidFill>
                <a:schemeClr val="bg1"/>
              </a:solidFill>
              <a:latin typeface="Times New Roman"/>
              <a:cs typeface="Times New Roman"/>
            </a:endParaRPr>
          </a:p>
        </p:txBody>
      </p:sp>
      <p:sp>
        <p:nvSpPr>
          <p:cNvPr id="10" name="TextBox 9">
            <a:extLst>
              <a:ext uri="{FF2B5EF4-FFF2-40B4-BE49-F238E27FC236}">
                <a16:creationId xmlns:a16="http://schemas.microsoft.com/office/drawing/2014/main" id="{837937B4-648C-FC8A-9962-F40839CB2AC0}"/>
              </a:ext>
            </a:extLst>
          </p:cNvPr>
          <p:cNvSpPr txBox="1"/>
          <p:nvPr/>
        </p:nvSpPr>
        <p:spPr>
          <a:xfrm>
            <a:off x="4788204" y="1448607"/>
            <a:ext cx="3467986" cy="923330"/>
          </a:xfrm>
          <a:prstGeom prst="rect">
            <a:avLst/>
          </a:prstGeom>
          <a:solidFill>
            <a:schemeClr val="tx1"/>
          </a:solidFill>
          <a:ln>
            <a:solidFill>
              <a:schemeClr val="bg1"/>
            </a:solidFill>
          </a:ln>
        </p:spPr>
        <p:txBody>
          <a:bodyPr wrap="square" lIns="91440" tIns="45720" rIns="91440" bIns="45720" rtlCol="0" anchor="t">
            <a:spAutoFit/>
          </a:bodyPr>
          <a:lstStyle/>
          <a:p>
            <a:r>
              <a:rPr lang="en-US" dirty="0">
                <a:solidFill>
                  <a:schemeClr val="bg1"/>
                </a:solidFill>
                <a:latin typeface="Times New Roman"/>
                <a:cs typeface="Times New Roman"/>
              </a:rPr>
              <a:t>3.2.1.7.2 An icon shall be selected during detailed design to indicate a group of loop detectors.</a:t>
            </a:r>
          </a:p>
        </p:txBody>
      </p:sp>
      <p:sp>
        <p:nvSpPr>
          <p:cNvPr id="11" name="TextBox 10">
            <a:extLst>
              <a:ext uri="{FF2B5EF4-FFF2-40B4-BE49-F238E27FC236}">
                <a16:creationId xmlns:a16="http://schemas.microsoft.com/office/drawing/2014/main" id="{5C14DF50-1999-F21D-5A4B-EC9EDF08A133}"/>
              </a:ext>
            </a:extLst>
          </p:cNvPr>
          <p:cNvSpPr txBox="1"/>
          <p:nvPr/>
        </p:nvSpPr>
        <p:spPr>
          <a:xfrm>
            <a:off x="8724014" y="1001084"/>
            <a:ext cx="3467986" cy="2031325"/>
          </a:xfrm>
          <a:prstGeom prst="rect">
            <a:avLst/>
          </a:prstGeom>
          <a:solidFill>
            <a:schemeClr val="tx1"/>
          </a:solidFill>
          <a:ln>
            <a:solidFill>
              <a:schemeClr val="bg1"/>
            </a:solidFill>
          </a:ln>
        </p:spPr>
        <p:txBody>
          <a:bodyPr wrap="square" lIns="91440" tIns="45720" rIns="91440" bIns="45720" rtlCol="0" anchor="t">
            <a:spAutoFit/>
          </a:bodyPr>
          <a:lstStyle/>
          <a:p>
            <a:r>
              <a:rPr lang="en-US" dirty="0">
                <a:solidFill>
                  <a:schemeClr val="bg1"/>
                </a:solidFill>
                <a:latin typeface="Times New Roman"/>
                <a:cs typeface="Times New Roman"/>
              </a:rPr>
              <a:t>3.2.1.7.3 The loop detector and group detector icons shall use color to indicate either speed, volume, or</a:t>
            </a:r>
          </a:p>
          <a:p>
            <a:r>
              <a:rPr lang="en-US" dirty="0">
                <a:solidFill>
                  <a:schemeClr val="bg1"/>
                </a:solidFill>
                <a:latin typeface="Times New Roman"/>
                <a:cs typeface="Times New Roman"/>
              </a:rPr>
              <a:t>occupancy is within a specified range or if no data is available from the detector or from all loop</a:t>
            </a:r>
          </a:p>
          <a:p>
            <a:r>
              <a:rPr lang="en-US" dirty="0">
                <a:solidFill>
                  <a:schemeClr val="bg1"/>
                </a:solidFill>
                <a:latin typeface="Times New Roman"/>
                <a:cs typeface="Times New Roman"/>
              </a:rPr>
              <a:t>detectors in a group</a:t>
            </a:r>
          </a:p>
        </p:txBody>
      </p:sp>
      <p:sp>
        <p:nvSpPr>
          <p:cNvPr id="12" name="TextBox 11">
            <a:extLst>
              <a:ext uri="{FF2B5EF4-FFF2-40B4-BE49-F238E27FC236}">
                <a16:creationId xmlns:a16="http://schemas.microsoft.com/office/drawing/2014/main" id="{0D9914B2-D1AC-F7ED-AAF6-653B2CBF2EB9}"/>
              </a:ext>
            </a:extLst>
          </p:cNvPr>
          <p:cNvSpPr txBox="1"/>
          <p:nvPr/>
        </p:nvSpPr>
        <p:spPr>
          <a:xfrm>
            <a:off x="893812" y="1659010"/>
            <a:ext cx="3467986" cy="923330"/>
          </a:xfrm>
          <a:prstGeom prst="rect">
            <a:avLst/>
          </a:prstGeom>
          <a:solidFill>
            <a:schemeClr val="tx1"/>
          </a:solidFill>
          <a:ln>
            <a:solidFill>
              <a:schemeClr val="bg1"/>
            </a:solidFill>
          </a:ln>
        </p:spPr>
        <p:txBody>
          <a:bodyPr wrap="square" lIns="91440" tIns="45720" rIns="91440" bIns="45720" rtlCol="0" anchor="t">
            <a:spAutoFit/>
          </a:bodyPr>
          <a:lstStyle/>
          <a:p>
            <a:r>
              <a:rPr lang="en-US" dirty="0">
                <a:solidFill>
                  <a:schemeClr val="bg1"/>
                </a:solidFill>
                <a:latin typeface="Times New Roman"/>
                <a:cs typeface="Times New Roman"/>
              </a:rPr>
              <a:t>3.2.1.7.1 An icon shall be selected during detailed design to indicate a loop detector</a:t>
            </a:r>
          </a:p>
        </p:txBody>
      </p:sp>
      <p:sp>
        <p:nvSpPr>
          <p:cNvPr id="15" name="TextBox 14">
            <a:extLst>
              <a:ext uri="{FF2B5EF4-FFF2-40B4-BE49-F238E27FC236}">
                <a16:creationId xmlns:a16="http://schemas.microsoft.com/office/drawing/2014/main" id="{743A741B-8E6F-F2C3-0B38-1FBAF91D6C60}"/>
              </a:ext>
            </a:extLst>
          </p:cNvPr>
          <p:cNvSpPr txBox="1"/>
          <p:nvPr/>
        </p:nvSpPr>
        <p:spPr>
          <a:xfrm>
            <a:off x="150708" y="4996147"/>
            <a:ext cx="3467986" cy="1477328"/>
          </a:xfrm>
          <a:prstGeom prst="rect">
            <a:avLst/>
          </a:prstGeom>
          <a:solidFill>
            <a:schemeClr val="tx1"/>
          </a:solidFill>
          <a:ln>
            <a:solidFill>
              <a:schemeClr val="bg1"/>
            </a:solidFill>
          </a:ln>
        </p:spPr>
        <p:txBody>
          <a:bodyPr wrap="square" lIns="91440" tIns="45720" rIns="91440" bIns="45720" rtlCol="0" anchor="t">
            <a:spAutoFit/>
          </a:bodyPr>
          <a:lstStyle/>
          <a:p>
            <a:r>
              <a:rPr lang="en-US" dirty="0">
                <a:solidFill>
                  <a:schemeClr val="bg1"/>
                </a:solidFill>
                <a:latin typeface="Times New Roman"/>
                <a:cs typeface="Times New Roman"/>
              </a:rPr>
              <a:t>3.2.1.7.12</a:t>
            </a:r>
          </a:p>
          <a:p>
            <a:r>
              <a:rPr lang="en-US" dirty="0">
                <a:solidFill>
                  <a:schemeClr val="bg1"/>
                </a:solidFill>
                <a:latin typeface="Times New Roman"/>
                <a:cs typeface="Times New Roman"/>
              </a:rPr>
              <a:t>The detector loop icon shall be configurable to display the status of the loop detector or group of loop</a:t>
            </a:r>
          </a:p>
          <a:p>
            <a:r>
              <a:rPr lang="en-US" dirty="0">
                <a:solidFill>
                  <a:schemeClr val="bg1"/>
                </a:solidFill>
                <a:latin typeface="Times New Roman"/>
                <a:cs typeface="Times New Roman"/>
              </a:rPr>
              <a:t>detectors</a:t>
            </a:r>
          </a:p>
        </p:txBody>
      </p:sp>
      <p:cxnSp>
        <p:nvCxnSpPr>
          <p:cNvPr id="17" name="Straight Connector 16">
            <a:extLst>
              <a:ext uri="{FF2B5EF4-FFF2-40B4-BE49-F238E27FC236}">
                <a16:creationId xmlns:a16="http://schemas.microsoft.com/office/drawing/2014/main" id="{538ECEC2-2832-1577-7E7D-FF2C8D20D205}"/>
              </a:ext>
            </a:extLst>
          </p:cNvPr>
          <p:cNvCxnSpPr>
            <a:cxnSpLocks/>
          </p:cNvCxnSpPr>
          <p:nvPr/>
        </p:nvCxnSpPr>
        <p:spPr>
          <a:xfrm>
            <a:off x="1813258" y="2371937"/>
            <a:ext cx="1407614" cy="1133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1DC69B-73A9-17E0-2028-ECDBBD50F113}"/>
              </a:ext>
            </a:extLst>
          </p:cNvPr>
          <p:cNvCxnSpPr/>
          <p:nvPr/>
        </p:nvCxnSpPr>
        <p:spPr>
          <a:xfrm flipV="1">
            <a:off x="3618694" y="4932348"/>
            <a:ext cx="3805688" cy="462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C60A4FF-F7BB-9189-D572-E5AC0FA2B793}"/>
              </a:ext>
            </a:extLst>
          </p:cNvPr>
          <p:cNvCxnSpPr>
            <a:cxnSpLocks/>
          </p:cNvCxnSpPr>
          <p:nvPr/>
        </p:nvCxnSpPr>
        <p:spPr>
          <a:xfrm>
            <a:off x="9103057" y="4932348"/>
            <a:ext cx="941695" cy="462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1CB042A-4867-4D3A-324F-FE3EA1C3DCF4}"/>
              </a:ext>
            </a:extLst>
          </p:cNvPr>
          <p:cNvCxnSpPr/>
          <p:nvPr/>
        </p:nvCxnSpPr>
        <p:spPr>
          <a:xfrm flipH="1">
            <a:off x="5295331" y="2582340"/>
            <a:ext cx="226207" cy="7477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F9C06C8-D43C-A2D1-8924-EDAD4CAC0E9B}"/>
              </a:ext>
            </a:extLst>
          </p:cNvPr>
          <p:cNvCxnSpPr/>
          <p:nvPr/>
        </p:nvCxnSpPr>
        <p:spPr>
          <a:xfrm flipH="1">
            <a:off x="6522197" y="2938803"/>
            <a:ext cx="1980358" cy="31895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66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C06246-5DD3-8933-C7C1-B88ACE45D272}"/>
              </a:ext>
            </a:extLst>
          </p:cNvPr>
          <p:cNvSpPr txBox="1"/>
          <p:nvPr/>
        </p:nvSpPr>
        <p:spPr>
          <a:xfrm>
            <a:off x="4343400" y="539234"/>
            <a:ext cx="6096000" cy="369332"/>
          </a:xfrm>
          <a:prstGeom prst="rect">
            <a:avLst/>
          </a:prstGeom>
          <a:noFill/>
        </p:spPr>
        <p:txBody>
          <a:bodyPr wrap="square">
            <a:spAutoFit/>
          </a:bodyPr>
          <a:lstStyle/>
          <a:p>
            <a:r>
              <a:rPr lang="en-US" sz="1800" dirty="0">
                <a:effectLst/>
              </a:rPr>
              <a:t>Requirements Mapping of UI </a:t>
            </a:r>
            <a:endParaRPr lang="en-US" sz="1800" dirty="0"/>
          </a:p>
        </p:txBody>
      </p:sp>
      <p:sp>
        <p:nvSpPr>
          <p:cNvPr id="5" name="TextBox 4">
            <a:extLst>
              <a:ext uri="{FF2B5EF4-FFF2-40B4-BE49-F238E27FC236}">
                <a16:creationId xmlns:a16="http://schemas.microsoft.com/office/drawing/2014/main" id="{29F6FEAA-3A77-16D1-E999-0A994A82771B}"/>
              </a:ext>
            </a:extLst>
          </p:cNvPr>
          <p:cNvSpPr txBox="1"/>
          <p:nvPr/>
        </p:nvSpPr>
        <p:spPr>
          <a:xfrm>
            <a:off x="8553121" y="908566"/>
            <a:ext cx="3467986" cy="1477328"/>
          </a:xfrm>
          <a:prstGeom prst="rect">
            <a:avLst/>
          </a:prstGeom>
          <a:solidFill>
            <a:schemeClr val="tx1"/>
          </a:solidFill>
          <a:ln>
            <a:solidFill>
              <a:schemeClr val="bg1"/>
            </a:solidFill>
          </a:ln>
        </p:spPr>
        <p:txBody>
          <a:bodyPr wrap="square" lIns="91440" tIns="45720" rIns="91440" bIns="45720" rtlCol="0" anchor="t">
            <a:spAutoFit/>
          </a:bodyPr>
          <a:lstStyle/>
          <a:p>
            <a:pPr algn="l"/>
            <a:r>
              <a:rPr lang="en-US" b="0" i="0" dirty="0">
                <a:solidFill>
                  <a:srgbClr val="000000"/>
                </a:solidFill>
                <a:effectLst/>
                <a:latin typeface="Times New Roman" panose="02020603050405020304" pitchFamily="18" charset="0"/>
              </a:rPr>
              <a:t>3.2.1.8.1 Icons shall be selected during detailed design to represent the FCUs and the DCU/MCUs.</a:t>
            </a:r>
            <a:endParaRPr lang="en-US" b="0" i="0" dirty="0">
              <a:solidFill>
                <a:srgbClr val="000000"/>
              </a:solidFill>
              <a:effectLst/>
              <a:latin typeface="Lato" panose="020F0502020204030203" pitchFamily="34" charset="0"/>
            </a:endParaRPr>
          </a:p>
          <a:p>
            <a:br>
              <a:rPr lang="en-US" dirty="0"/>
            </a:br>
            <a:endParaRPr lang="en-US" dirty="0">
              <a:solidFill>
                <a:schemeClr val="bg1"/>
              </a:solidFill>
              <a:latin typeface="Times New Roman"/>
              <a:cs typeface="Times New Roman"/>
            </a:endParaRPr>
          </a:p>
        </p:txBody>
      </p:sp>
      <p:sp>
        <p:nvSpPr>
          <p:cNvPr id="6" name="TextBox 5">
            <a:extLst>
              <a:ext uri="{FF2B5EF4-FFF2-40B4-BE49-F238E27FC236}">
                <a16:creationId xmlns:a16="http://schemas.microsoft.com/office/drawing/2014/main" id="{6E40F60B-234B-3188-5684-6E443FCDAD7A}"/>
              </a:ext>
            </a:extLst>
          </p:cNvPr>
          <p:cNvSpPr txBox="1"/>
          <p:nvPr/>
        </p:nvSpPr>
        <p:spPr>
          <a:xfrm>
            <a:off x="8553121" y="2896692"/>
            <a:ext cx="3467986" cy="1477328"/>
          </a:xfrm>
          <a:prstGeom prst="rect">
            <a:avLst/>
          </a:prstGeom>
          <a:solidFill>
            <a:schemeClr val="tx1"/>
          </a:solidFill>
          <a:ln>
            <a:solidFill>
              <a:schemeClr val="bg1"/>
            </a:solidFill>
          </a:ln>
        </p:spPr>
        <p:txBody>
          <a:bodyPr wrap="square" lIns="91440" tIns="45720" rIns="91440" bIns="45720" rtlCol="0" anchor="t">
            <a:spAutoFit/>
          </a:bodyPr>
          <a:lstStyle/>
          <a:p>
            <a:r>
              <a:rPr lang="en-US" dirty="0">
                <a:solidFill>
                  <a:schemeClr val="bg1"/>
                </a:solidFill>
                <a:latin typeface="Times New Roman"/>
                <a:cs typeface="Times New Roman"/>
              </a:rPr>
              <a:t>3.2.1.8.2 The FCU icon and the DCU/MCU icon shall be configurable to show the name of the site with the</a:t>
            </a:r>
          </a:p>
          <a:p>
            <a:r>
              <a:rPr lang="en-US" dirty="0">
                <a:solidFill>
                  <a:schemeClr val="bg1"/>
                </a:solidFill>
                <a:latin typeface="Times New Roman"/>
                <a:cs typeface="Times New Roman"/>
              </a:rPr>
              <a:t>icon</a:t>
            </a:r>
          </a:p>
        </p:txBody>
      </p:sp>
      <p:sp>
        <p:nvSpPr>
          <p:cNvPr id="7" name="TextBox 6">
            <a:extLst>
              <a:ext uri="{FF2B5EF4-FFF2-40B4-BE49-F238E27FC236}">
                <a16:creationId xmlns:a16="http://schemas.microsoft.com/office/drawing/2014/main" id="{A62AACD7-1274-9A19-C9D1-40B8C260A721}"/>
              </a:ext>
            </a:extLst>
          </p:cNvPr>
          <p:cNvSpPr txBox="1"/>
          <p:nvPr/>
        </p:nvSpPr>
        <p:spPr>
          <a:xfrm>
            <a:off x="54475" y="2626529"/>
            <a:ext cx="3467986" cy="1754326"/>
          </a:xfrm>
          <a:prstGeom prst="rect">
            <a:avLst/>
          </a:prstGeom>
          <a:solidFill>
            <a:schemeClr val="tx1"/>
          </a:solidFill>
          <a:ln>
            <a:solidFill>
              <a:schemeClr val="bg1"/>
            </a:solidFill>
          </a:ln>
        </p:spPr>
        <p:txBody>
          <a:bodyPr wrap="square" lIns="91440" tIns="45720" rIns="91440" bIns="45720" rtlCol="0" anchor="t">
            <a:spAutoFit/>
          </a:bodyPr>
          <a:lstStyle/>
          <a:p>
            <a:r>
              <a:rPr lang="en-US" dirty="0">
                <a:solidFill>
                  <a:schemeClr val="bg1"/>
                </a:solidFill>
                <a:latin typeface="Times New Roman"/>
                <a:cs typeface="Times New Roman"/>
              </a:rPr>
              <a:t>3.2.1.8.3 The icons shall be configurable to show the status of the equipment at the site. The color of the icons</a:t>
            </a:r>
          </a:p>
          <a:p>
            <a:r>
              <a:rPr lang="en-US" dirty="0">
                <a:solidFill>
                  <a:schemeClr val="bg1"/>
                </a:solidFill>
                <a:latin typeface="Times New Roman"/>
                <a:cs typeface="Times New Roman"/>
              </a:rPr>
              <a:t>shall be changed to show the status of the equipment</a:t>
            </a:r>
          </a:p>
        </p:txBody>
      </p:sp>
      <p:pic>
        <p:nvPicPr>
          <p:cNvPr id="11" name="Picture 10">
            <a:extLst>
              <a:ext uri="{FF2B5EF4-FFF2-40B4-BE49-F238E27FC236}">
                <a16:creationId xmlns:a16="http://schemas.microsoft.com/office/drawing/2014/main" id="{C708904B-E6AA-881D-E5D3-00AB06743497}"/>
              </a:ext>
            </a:extLst>
          </p:cNvPr>
          <p:cNvPicPr>
            <a:picLocks noChangeAspect="1"/>
          </p:cNvPicPr>
          <p:nvPr/>
        </p:nvPicPr>
        <p:blipFill rotWithShape="1">
          <a:blip r:embed="rId2"/>
          <a:srcRect l="38295" t="47879" r="39408" b="20808"/>
          <a:stretch/>
        </p:blipFill>
        <p:spPr>
          <a:xfrm>
            <a:off x="3493239" y="3016356"/>
            <a:ext cx="4331977" cy="3422074"/>
          </a:xfrm>
          <a:prstGeom prst="rect">
            <a:avLst/>
          </a:prstGeom>
        </p:spPr>
      </p:pic>
      <p:cxnSp>
        <p:nvCxnSpPr>
          <p:cNvPr id="14" name="Straight Connector 13">
            <a:extLst>
              <a:ext uri="{FF2B5EF4-FFF2-40B4-BE49-F238E27FC236}">
                <a16:creationId xmlns:a16="http://schemas.microsoft.com/office/drawing/2014/main" id="{E028F358-09B6-90B4-6A08-B115EDD52229}"/>
              </a:ext>
            </a:extLst>
          </p:cNvPr>
          <p:cNvCxnSpPr>
            <a:cxnSpLocks/>
          </p:cNvCxnSpPr>
          <p:nvPr/>
        </p:nvCxnSpPr>
        <p:spPr>
          <a:xfrm flipH="1">
            <a:off x="6483930" y="1824058"/>
            <a:ext cx="1409432" cy="1518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0DA84B5-3460-5B9B-4353-1FA45CD07D8E}"/>
              </a:ext>
            </a:extLst>
          </p:cNvPr>
          <p:cNvCxnSpPr>
            <a:cxnSpLocks/>
          </p:cNvCxnSpPr>
          <p:nvPr/>
        </p:nvCxnSpPr>
        <p:spPr>
          <a:xfrm flipV="1">
            <a:off x="7526287" y="3494967"/>
            <a:ext cx="795798" cy="10267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012E8D1-32BE-583D-D084-EEE4ED1C05B9}"/>
              </a:ext>
            </a:extLst>
          </p:cNvPr>
          <p:cNvCxnSpPr>
            <a:cxnSpLocks/>
          </p:cNvCxnSpPr>
          <p:nvPr/>
        </p:nvCxnSpPr>
        <p:spPr>
          <a:xfrm>
            <a:off x="1078173" y="4374020"/>
            <a:ext cx="2470933" cy="1196007"/>
          </a:xfrm>
          <a:prstGeom prst="line">
            <a:avLst/>
          </a:prstGeom>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47C03B43-6CFB-F841-1644-FCCC1C4F02AB}"/>
              </a:ext>
            </a:extLst>
          </p:cNvPr>
          <p:cNvSpPr/>
          <p:nvPr/>
        </p:nvSpPr>
        <p:spPr>
          <a:xfrm>
            <a:off x="3522461" y="5281684"/>
            <a:ext cx="3989444" cy="123104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8" name="Rectangle 47">
            <a:extLst>
              <a:ext uri="{FF2B5EF4-FFF2-40B4-BE49-F238E27FC236}">
                <a16:creationId xmlns:a16="http://schemas.microsoft.com/office/drawing/2014/main" id="{707FD125-1B16-23B7-4E81-51E1A35C3E28}"/>
              </a:ext>
            </a:extLst>
          </p:cNvPr>
          <p:cNvSpPr/>
          <p:nvPr/>
        </p:nvSpPr>
        <p:spPr>
          <a:xfrm>
            <a:off x="3504219" y="3110472"/>
            <a:ext cx="3989444" cy="113258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9" name="Rectangle 48">
            <a:extLst>
              <a:ext uri="{FF2B5EF4-FFF2-40B4-BE49-F238E27FC236}">
                <a16:creationId xmlns:a16="http://schemas.microsoft.com/office/drawing/2014/main" id="{0E58409E-F9BD-1E15-5E8F-9F947D5544E7}"/>
              </a:ext>
            </a:extLst>
          </p:cNvPr>
          <p:cNvSpPr/>
          <p:nvPr/>
        </p:nvSpPr>
        <p:spPr>
          <a:xfrm>
            <a:off x="3515041" y="4299644"/>
            <a:ext cx="3989444" cy="900829"/>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96981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descr="A screenshot of a computer&#10;&#10;Description automatically generated">
            <a:extLst>
              <a:ext uri="{FF2B5EF4-FFF2-40B4-BE49-F238E27FC236}">
                <a16:creationId xmlns:a16="http://schemas.microsoft.com/office/drawing/2014/main" id="{0172BE77-3EAD-4C7F-B8CA-FEFAF700734B}"/>
              </a:ext>
            </a:extLst>
          </p:cNvPr>
          <p:cNvPicPr>
            <a:picLocks noChangeAspect="1"/>
          </p:cNvPicPr>
          <p:nvPr/>
        </p:nvPicPr>
        <p:blipFill>
          <a:blip r:embed="rId2"/>
          <a:stretch>
            <a:fillRect/>
          </a:stretch>
        </p:blipFill>
        <p:spPr>
          <a:xfrm>
            <a:off x="2792902" y="2207949"/>
            <a:ext cx="8382178" cy="3428493"/>
          </a:xfrm>
          <a:prstGeom prst="rect">
            <a:avLst/>
          </a:prstGeom>
        </p:spPr>
      </p:pic>
      <p:sp>
        <p:nvSpPr>
          <p:cNvPr id="4" name="TextBox 3">
            <a:extLst>
              <a:ext uri="{FF2B5EF4-FFF2-40B4-BE49-F238E27FC236}">
                <a16:creationId xmlns:a16="http://schemas.microsoft.com/office/drawing/2014/main" id="{178570C8-4D78-E09E-9F02-20382A54A82A}"/>
              </a:ext>
            </a:extLst>
          </p:cNvPr>
          <p:cNvSpPr txBox="1"/>
          <p:nvPr/>
        </p:nvSpPr>
        <p:spPr>
          <a:xfrm>
            <a:off x="7112215" y="849799"/>
            <a:ext cx="2927497" cy="923330"/>
          </a:xfrm>
          <a:prstGeom prst="rect">
            <a:avLst/>
          </a:prstGeom>
          <a:solidFill>
            <a:schemeClr val="tx1"/>
          </a:solidFill>
          <a:ln>
            <a:solidFill>
              <a:schemeClr val="bg1"/>
            </a:solidFill>
          </a:ln>
        </p:spPr>
        <p:txBody>
          <a:bodyPr wrap="square" lIns="91440" tIns="45720" rIns="91440" bIns="45720" rtlCol="0" anchor="t">
            <a:spAutoFit/>
          </a:bodyPr>
          <a:lstStyle/>
          <a:p>
            <a:r>
              <a:rPr lang="en-US" dirty="0">
                <a:solidFill>
                  <a:schemeClr val="bg1"/>
                </a:solidFill>
                <a:latin typeface="Times New Roman"/>
                <a:ea typeface="+mn-lt"/>
                <a:cs typeface="+mn-lt"/>
              </a:rPr>
              <a:t>3.2.1.9.2 The icon shall be configurable to show the name of the end point</a:t>
            </a:r>
            <a:endParaRPr lang="en-US" dirty="0">
              <a:solidFill>
                <a:schemeClr val="bg1"/>
              </a:solidFill>
              <a:latin typeface="Times New Roman"/>
              <a:cs typeface="Times New Roman"/>
            </a:endParaRPr>
          </a:p>
        </p:txBody>
      </p:sp>
      <p:sp>
        <p:nvSpPr>
          <p:cNvPr id="5" name="TextBox 4">
            <a:extLst>
              <a:ext uri="{FF2B5EF4-FFF2-40B4-BE49-F238E27FC236}">
                <a16:creationId xmlns:a16="http://schemas.microsoft.com/office/drawing/2014/main" id="{AD9AC752-D881-60B2-66ED-74DFC4AA008D}"/>
              </a:ext>
            </a:extLst>
          </p:cNvPr>
          <p:cNvSpPr txBox="1"/>
          <p:nvPr/>
        </p:nvSpPr>
        <p:spPr>
          <a:xfrm>
            <a:off x="3862640" y="653841"/>
            <a:ext cx="2484474" cy="1200329"/>
          </a:xfrm>
          <a:prstGeom prst="rect">
            <a:avLst/>
          </a:prstGeom>
          <a:solidFill>
            <a:schemeClr val="tx1"/>
          </a:solidFill>
          <a:ln>
            <a:solidFill>
              <a:schemeClr val="bg1"/>
            </a:solidFill>
          </a:ln>
        </p:spPr>
        <p:txBody>
          <a:bodyPr wrap="square" lIns="91440" tIns="45720" rIns="91440" bIns="45720" rtlCol="0" anchor="t">
            <a:spAutoFit/>
          </a:bodyPr>
          <a:lstStyle/>
          <a:p>
            <a:r>
              <a:rPr lang="en-US" dirty="0">
                <a:solidFill>
                  <a:schemeClr val="bg1"/>
                </a:solidFill>
                <a:latin typeface="Times New Roman"/>
                <a:ea typeface="+mn-lt"/>
                <a:cs typeface="+mn-lt"/>
              </a:rPr>
              <a:t>3.2.1.9.1 An icon shall represent the end point of the HOV lanes (N and S)</a:t>
            </a:r>
            <a:endParaRPr lang="en-US" dirty="0">
              <a:solidFill>
                <a:schemeClr val="bg1"/>
              </a:solidFill>
              <a:latin typeface="Times New Roman"/>
              <a:cs typeface="Times New Roman"/>
            </a:endParaRPr>
          </a:p>
        </p:txBody>
      </p:sp>
      <p:sp>
        <p:nvSpPr>
          <p:cNvPr id="6" name="TextBox 5">
            <a:extLst>
              <a:ext uri="{FF2B5EF4-FFF2-40B4-BE49-F238E27FC236}">
                <a16:creationId xmlns:a16="http://schemas.microsoft.com/office/drawing/2014/main" id="{53968AD8-D1CE-8EB2-149F-F68F3CB32F40}"/>
              </a:ext>
            </a:extLst>
          </p:cNvPr>
          <p:cNvSpPr txBox="1"/>
          <p:nvPr/>
        </p:nvSpPr>
        <p:spPr>
          <a:xfrm>
            <a:off x="915406" y="5570207"/>
            <a:ext cx="3086986" cy="923330"/>
          </a:xfrm>
          <a:prstGeom prst="rect">
            <a:avLst/>
          </a:prstGeom>
          <a:solidFill>
            <a:schemeClr val="tx1"/>
          </a:solidFill>
          <a:ln>
            <a:solidFill>
              <a:schemeClr val="bg1"/>
            </a:solidFill>
          </a:ln>
        </p:spPr>
        <p:txBody>
          <a:bodyPr wrap="square" lIns="91440" tIns="45720" rIns="91440" bIns="45720" rtlCol="0" anchor="t">
            <a:spAutoFit/>
          </a:bodyPr>
          <a:lstStyle/>
          <a:p>
            <a:r>
              <a:rPr lang="en-US" dirty="0">
                <a:solidFill>
                  <a:schemeClr val="bg1"/>
                </a:solidFill>
                <a:latin typeface="Times New Roman"/>
                <a:ea typeface="+mn-lt"/>
                <a:cs typeface="+mn-lt"/>
              </a:rPr>
              <a:t>3.2.1.9.3 The end point icon shall be configurable to show the state of the end point</a:t>
            </a:r>
            <a:endParaRPr lang="en-US" dirty="0">
              <a:solidFill>
                <a:schemeClr val="bg1"/>
              </a:solidFill>
              <a:latin typeface="Times New Roman"/>
              <a:cs typeface="Times New Roman"/>
            </a:endParaRPr>
          </a:p>
        </p:txBody>
      </p:sp>
      <p:cxnSp>
        <p:nvCxnSpPr>
          <p:cNvPr id="11" name="Straight Connector 10">
            <a:extLst>
              <a:ext uri="{FF2B5EF4-FFF2-40B4-BE49-F238E27FC236}">
                <a16:creationId xmlns:a16="http://schemas.microsoft.com/office/drawing/2014/main" id="{DD85EE50-19D3-E986-AB30-A6B5DF39D135}"/>
              </a:ext>
            </a:extLst>
          </p:cNvPr>
          <p:cNvCxnSpPr>
            <a:cxnSpLocks/>
          </p:cNvCxnSpPr>
          <p:nvPr/>
        </p:nvCxnSpPr>
        <p:spPr>
          <a:xfrm flipH="1">
            <a:off x="4364723" y="1942053"/>
            <a:ext cx="321707" cy="14869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4DF1866-8490-3AFF-DE01-5772E652930F}"/>
              </a:ext>
            </a:extLst>
          </p:cNvPr>
          <p:cNvCxnSpPr>
            <a:cxnSpLocks/>
          </p:cNvCxnSpPr>
          <p:nvPr/>
        </p:nvCxnSpPr>
        <p:spPr>
          <a:xfrm flipH="1">
            <a:off x="7058594" y="1942053"/>
            <a:ext cx="755370" cy="14869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05A5E3A-015D-454E-9DFD-5701C9FF9410}"/>
              </a:ext>
            </a:extLst>
          </p:cNvPr>
          <p:cNvCxnSpPr>
            <a:cxnSpLocks/>
          </p:cNvCxnSpPr>
          <p:nvPr/>
        </p:nvCxnSpPr>
        <p:spPr>
          <a:xfrm flipH="1">
            <a:off x="3508855" y="4713112"/>
            <a:ext cx="4923026" cy="737458"/>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F344C5-DCDF-B106-7A73-DC486F525B80}"/>
              </a:ext>
            </a:extLst>
          </p:cNvPr>
          <p:cNvSpPr txBox="1"/>
          <p:nvPr/>
        </p:nvSpPr>
        <p:spPr>
          <a:xfrm>
            <a:off x="8575964" y="5221970"/>
            <a:ext cx="2743199"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AF34DD81-42E5-1F72-4C57-F416A123A618}"/>
              </a:ext>
            </a:extLst>
          </p:cNvPr>
          <p:cNvSpPr txBox="1"/>
          <p:nvPr/>
        </p:nvSpPr>
        <p:spPr>
          <a:xfrm>
            <a:off x="4364723" y="93184"/>
            <a:ext cx="3964782" cy="369332"/>
          </a:xfrm>
          <a:prstGeom prst="rect">
            <a:avLst/>
          </a:prstGeom>
          <a:noFill/>
        </p:spPr>
        <p:txBody>
          <a:bodyPr wrap="square">
            <a:spAutoFit/>
          </a:bodyPr>
          <a:lstStyle/>
          <a:p>
            <a:r>
              <a:rPr lang="en-US" sz="1800" dirty="0">
                <a:effectLst/>
              </a:rPr>
              <a:t>Requirements Mapping of UI </a:t>
            </a:r>
            <a:endParaRPr lang="en-US" sz="1800" dirty="0"/>
          </a:p>
        </p:txBody>
      </p:sp>
      <p:cxnSp>
        <p:nvCxnSpPr>
          <p:cNvPr id="17" name="Straight Connector 16">
            <a:extLst>
              <a:ext uri="{FF2B5EF4-FFF2-40B4-BE49-F238E27FC236}">
                <a16:creationId xmlns:a16="http://schemas.microsoft.com/office/drawing/2014/main" id="{765AE96F-5627-51B2-F545-18A14027DA4F}"/>
              </a:ext>
            </a:extLst>
          </p:cNvPr>
          <p:cNvCxnSpPr>
            <a:cxnSpLocks/>
          </p:cNvCxnSpPr>
          <p:nvPr/>
        </p:nvCxnSpPr>
        <p:spPr>
          <a:xfrm>
            <a:off x="4627418" y="1981200"/>
            <a:ext cx="1001259" cy="1618403"/>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DCF26AC-CB3C-392B-08B7-0F0B37ECDB45}"/>
              </a:ext>
            </a:extLst>
          </p:cNvPr>
          <p:cNvSpPr txBox="1"/>
          <p:nvPr/>
        </p:nvSpPr>
        <p:spPr>
          <a:xfrm>
            <a:off x="8329505" y="5603325"/>
            <a:ext cx="3086986" cy="1754326"/>
          </a:xfrm>
          <a:prstGeom prst="rect">
            <a:avLst/>
          </a:prstGeom>
          <a:solidFill>
            <a:schemeClr val="tx1"/>
          </a:solidFill>
          <a:ln>
            <a:solidFill>
              <a:schemeClr val="bg1"/>
            </a:solidFill>
          </a:ln>
        </p:spPr>
        <p:txBody>
          <a:bodyPr wrap="square" lIns="91440" tIns="45720" rIns="91440" bIns="45720" rtlCol="0" anchor="t">
            <a:spAutoFit/>
          </a:bodyPr>
          <a:lstStyle/>
          <a:p>
            <a:r>
              <a:rPr lang="en-US" dirty="0">
                <a:solidFill>
                  <a:schemeClr val="bg1"/>
                </a:solidFill>
                <a:latin typeface="Times New Roman"/>
                <a:ea typeface="+mn-lt"/>
                <a:cs typeface="+mn-lt"/>
              </a:rPr>
              <a:t>3.2.1.9.3 The end point icon shall be configurable to show the status of the end point. The color of the icon</a:t>
            </a:r>
          </a:p>
          <a:p>
            <a:r>
              <a:rPr lang="en-US" dirty="0">
                <a:solidFill>
                  <a:schemeClr val="bg1"/>
                </a:solidFill>
                <a:latin typeface="Times New Roman"/>
                <a:ea typeface="+mn-lt"/>
                <a:cs typeface="+mn-lt"/>
              </a:rPr>
              <a:t>shall be changed to show the status of the end point.</a:t>
            </a:r>
            <a:endParaRPr lang="en-US" dirty="0">
              <a:solidFill>
                <a:schemeClr val="bg1"/>
              </a:solidFill>
              <a:latin typeface="Times New Roman"/>
              <a:cs typeface="Times New Roman"/>
            </a:endParaRPr>
          </a:p>
        </p:txBody>
      </p:sp>
      <p:cxnSp>
        <p:nvCxnSpPr>
          <p:cNvPr id="29" name="Straight Connector 28">
            <a:extLst>
              <a:ext uri="{FF2B5EF4-FFF2-40B4-BE49-F238E27FC236}">
                <a16:creationId xmlns:a16="http://schemas.microsoft.com/office/drawing/2014/main" id="{D76DEB93-4027-7ABE-D746-808E873D43EA}"/>
              </a:ext>
            </a:extLst>
          </p:cNvPr>
          <p:cNvCxnSpPr>
            <a:cxnSpLocks/>
          </p:cNvCxnSpPr>
          <p:nvPr/>
        </p:nvCxnSpPr>
        <p:spPr>
          <a:xfrm>
            <a:off x="8678340" y="4419600"/>
            <a:ext cx="1400756" cy="12595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257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9A686F0F-6E28-8387-3CFD-5C0958695A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850" t="41173" r="29741" b="2"/>
          <a:stretch/>
        </p:blipFill>
        <p:spPr>
          <a:xfrm>
            <a:off x="3625701" y="1529256"/>
            <a:ext cx="5794745" cy="4521320"/>
          </a:xfrm>
          <a:prstGeom prst="rect">
            <a:avLst/>
          </a:prstGeom>
        </p:spPr>
      </p:pic>
      <p:sp>
        <p:nvSpPr>
          <p:cNvPr id="3" name="TextBox 2">
            <a:extLst>
              <a:ext uri="{FF2B5EF4-FFF2-40B4-BE49-F238E27FC236}">
                <a16:creationId xmlns:a16="http://schemas.microsoft.com/office/drawing/2014/main" id="{561676EB-9334-A2DA-E414-3CA7C1FB6FD0}"/>
              </a:ext>
            </a:extLst>
          </p:cNvPr>
          <p:cNvSpPr txBox="1"/>
          <p:nvPr/>
        </p:nvSpPr>
        <p:spPr>
          <a:xfrm>
            <a:off x="481909" y="1292124"/>
            <a:ext cx="3051544" cy="923330"/>
          </a:xfrm>
          <a:prstGeom prst="rect">
            <a:avLst/>
          </a:prstGeom>
          <a:solidFill>
            <a:schemeClr val="tx1"/>
          </a:solidFill>
          <a:ln>
            <a:solidFill>
              <a:schemeClr val="bg1"/>
            </a:solidFill>
          </a:ln>
        </p:spPr>
        <p:txBody>
          <a:bodyPr wrap="square" lIns="91440" tIns="45720" rIns="91440" bIns="45720" rtlCol="0" anchor="t">
            <a:spAutoFit/>
          </a:bodyPr>
          <a:lstStyle/>
          <a:p>
            <a:r>
              <a:rPr lang="en-US">
                <a:solidFill>
                  <a:schemeClr val="bg1"/>
                </a:solidFill>
                <a:latin typeface="Times New Roman"/>
                <a:ea typeface="+mn-lt"/>
                <a:cs typeface="+mn-lt"/>
              </a:rPr>
              <a:t>3.2.1.10.1 An icon shall be selected during detailed design to represent active incidents.</a:t>
            </a:r>
            <a:endParaRPr lang="en-US">
              <a:solidFill>
                <a:schemeClr val="bg1"/>
              </a:solidFill>
              <a:latin typeface="Times New Roman"/>
              <a:cs typeface="Times New Roman"/>
            </a:endParaRPr>
          </a:p>
        </p:txBody>
      </p:sp>
      <p:sp>
        <p:nvSpPr>
          <p:cNvPr id="4" name="TextBox 3">
            <a:extLst>
              <a:ext uri="{FF2B5EF4-FFF2-40B4-BE49-F238E27FC236}">
                <a16:creationId xmlns:a16="http://schemas.microsoft.com/office/drawing/2014/main" id="{178570C8-4D78-E09E-9F02-20382A54A82A}"/>
              </a:ext>
            </a:extLst>
          </p:cNvPr>
          <p:cNvSpPr txBox="1"/>
          <p:nvPr/>
        </p:nvSpPr>
        <p:spPr>
          <a:xfrm>
            <a:off x="9237054" y="153079"/>
            <a:ext cx="2927497" cy="2585323"/>
          </a:xfrm>
          <a:prstGeom prst="rect">
            <a:avLst/>
          </a:prstGeom>
          <a:solidFill>
            <a:schemeClr val="tx1"/>
          </a:solidFill>
          <a:ln>
            <a:solidFill>
              <a:schemeClr val="bg1"/>
            </a:solidFill>
          </a:ln>
        </p:spPr>
        <p:txBody>
          <a:bodyPr wrap="square" lIns="91440" tIns="45720" rIns="91440" bIns="45720" rtlCol="0" anchor="t">
            <a:spAutoFit/>
          </a:bodyPr>
          <a:lstStyle/>
          <a:p>
            <a:r>
              <a:rPr lang="en-US">
                <a:solidFill>
                  <a:schemeClr val="bg1"/>
                </a:solidFill>
                <a:latin typeface="Times New Roman"/>
                <a:ea typeface="+mn-lt"/>
                <a:cs typeface="+mn-lt"/>
              </a:rPr>
              <a:t>3.2.1.10.3 When the operator moves the mouse over an incident icon a text window shall be displayed showing a summary of the incident state. The details of the summary state display will be defined in the GUI design document.</a:t>
            </a:r>
            <a:endParaRPr lang="en-US">
              <a:solidFill>
                <a:schemeClr val="bg1"/>
              </a:solidFill>
              <a:latin typeface="Times New Roman"/>
              <a:cs typeface="Times New Roman"/>
            </a:endParaRPr>
          </a:p>
        </p:txBody>
      </p:sp>
      <p:sp>
        <p:nvSpPr>
          <p:cNvPr id="5" name="TextBox 4">
            <a:extLst>
              <a:ext uri="{FF2B5EF4-FFF2-40B4-BE49-F238E27FC236}">
                <a16:creationId xmlns:a16="http://schemas.microsoft.com/office/drawing/2014/main" id="{AD9AC752-D881-60B2-66ED-74DFC4AA008D}"/>
              </a:ext>
            </a:extLst>
          </p:cNvPr>
          <p:cNvSpPr txBox="1"/>
          <p:nvPr/>
        </p:nvSpPr>
        <p:spPr>
          <a:xfrm>
            <a:off x="5732720" y="267338"/>
            <a:ext cx="2484474" cy="1200329"/>
          </a:xfrm>
          <a:prstGeom prst="rect">
            <a:avLst/>
          </a:prstGeom>
          <a:solidFill>
            <a:schemeClr val="tx1"/>
          </a:solidFill>
          <a:ln>
            <a:solidFill>
              <a:schemeClr val="bg1"/>
            </a:solidFill>
          </a:ln>
        </p:spPr>
        <p:txBody>
          <a:bodyPr wrap="square" lIns="91440" tIns="45720" rIns="91440" bIns="45720" rtlCol="0" anchor="t">
            <a:spAutoFit/>
          </a:bodyPr>
          <a:lstStyle/>
          <a:p>
            <a:r>
              <a:rPr lang="en-US">
                <a:solidFill>
                  <a:schemeClr val="bg1"/>
                </a:solidFill>
                <a:latin typeface="Times New Roman"/>
                <a:ea typeface="+mn-lt"/>
                <a:cs typeface="+mn-lt"/>
              </a:rPr>
              <a:t>3.2.1.10.2 The incident icon shall be configurable to display the state of the incident.</a:t>
            </a:r>
            <a:endParaRPr lang="en-US">
              <a:solidFill>
                <a:schemeClr val="bg1"/>
              </a:solidFill>
              <a:latin typeface="Times New Roman"/>
              <a:cs typeface="Times New Roman"/>
            </a:endParaRPr>
          </a:p>
        </p:txBody>
      </p:sp>
      <p:sp>
        <p:nvSpPr>
          <p:cNvPr id="6" name="TextBox 5">
            <a:extLst>
              <a:ext uri="{FF2B5EF4-FFF2-40B4-BE49-F238E27FC236}">
                <a16:creationId xmlns:a16="http://schemas.microsoft.com/office/drawing/2014/main" id="{53968AD8-D1CE-8EB2-149F-F68F3CB32F40}"/>
              </a:ext>
            </a:extLst>
          </p:cNvPr>
          <p:cNvSpPr txBox="1"/>
          <p:nvPr/>
        </p:nvSpPr>
        <p:spPr>
          <a:xfrm>
            <a:off x="9035469" y="4117644"/>
            <a:ext cx="3086986" cy="2585323"/>
          </a:xfrm>
          <a:prstGeom prst="rect">
            <a:avLst/>
          </a:prstGeom>
          <a:solidFill>
            <a:schemeClr val="tx1"/>
          </a:solidFill>
          <a:ln>
            <a:solidFill>
              <a:schemeClr val="bg1"/>
            </a:solidFill>
          </a:ln>
        </p:spPr>
        <p:txBody>
          <a:bodyPr wrap="square" lIns="91440" tIns="45720" rIns="91440" bIns="45720" rtlCol="0" anchor="t">
            <a:spAutoFit/>
          </a:bodyPr>
          <a:lstStyle/>
          <a:p>
            <a:r>
              <a:rPr lang="en-US">
                <a:solidFill>
                  <a:schemeClr val="bg1"/>
                </a:solidFill>
                <a:latin typeface="Times New Roman"/>
                <a:ea typeface="+mn-lt"/>
                <a:cs typeface="+mn-lt"/>
              </a:rPr>
              <a:t>3.2.1.10.5The operator shall be able to activate an edit window for the selected incident by right clicking on the icon. This action shall cause a circle to be displayed over the incident icon for as long as the edit window is displayed for that incident.</a:t>
            </a:r>
            <a:endParaRPr lang="en-US">
              <a:solidFill>
                <a:schemeClr val="bg1"/>
              </a:solidFill>
              <a:latin typeface="Times New Roman"/>
              <a:cs typeface="Times New Roman"/>
            </a:endParaRPr>
          </a:p>
        </p:txBody>
      </p:sp>
      <p:sp>
        <p:nvSpPr>
          <p:cNvPr id="7" name="TextBox 6">
            <a:extLst>
              <a:ext uri="{FF2B5EF4-FFF2-40B4-BE49-F238E27FC236}">
                <a16:creationId xmlns:a16="http://schemas.microsoft.com/office/drawing/2014/main" id="{4626C640-CA09-E05F-2B60-9311287DAF1F}"/>
              </a:ext>
            </a:extLst>
          </p:cNvPr>
          <p:cNvSpPr txBox="1"/>
          <p:nvPr/>
        </p:nvSpPr>
        <p:spPr>
          <a:xfrm>
            <a:off x="116524" y="3497411"/>
            <a:ext cx="3467986" cy="2585323"/>
          </a:xfrm>
          <a:prstGeom prst="rect">
            <a:avLst/>
          </a:prstGeom>
          <a:solidFill>
            <a:schemeClr val="tx1"/>
          </a:solidFill>
          <a:ln>
            <a:solidFill>
              <a:schemeClr val="bg1"/>
            </a:solidFill>
          </a:ln>
        </p:spPr>
        <p:txBody>
          <a:bodyPr wrap="square" lIns="91440" tIns="45720" rIns="91440" bIns="45720" rtlCol="0" anchor="t">
            <a:spAutoFit/>
          </a:bodyPr>
          <a:lstStyle/>
          <a:p>
            <a:r>
              <a:rPr lang="en-US">
                <a:solidFill>
                  <a:schemeClr val="bg1"/>
                </a:solidFill>
                <a:latin typeface="Times New Roman"/>
                <a:cs typeface="Times New Roman"/>
              </a:rPr>
              <a:t>3.2.1.10.4 The operator shall be able to activate a detailed incident state window for the selected incident by double left clicking on the icon. This action shall cause a circle to be displayed over the incident icon for as long as the detailed device status window is displayed for that incident.</a:t>
            </a:r>
          </a:p>
        </p:txBody>
      </p:sp>
      <p:cxnSp>
        <p:nvCxnSpPr>
          <p:cNvPr id="9" name="Straight Connector 8">
            <a:extLst>
              <a:ext uri="{FF2B5EF4-FFF2-40B4-BE49-F238E27FC236}">
                <a16:creationId xmlns:a16="http://schemas.microsoft.com/office/drawing/2014/main" id="{6D3D964A-3033-40E3-A358-B5ABAD0F6367}"/>
              </a:ext>
            </a:extLst>
          </p:cNvPr>
          <p:cNvCxnSpPr/>
          <p:nvPr/>
        </p:nvCxnSpPr>
        <p:spPr>
          <a:xfrm>
            <a:off x="3524593" y="2049922"/>
            <a:ext cx="983612" cy="57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D85EE50-19D3-E986-AB30-A6B5DF39D135}"/>
              </a:ext>
            </a:extLst>
          </p:cNvPr>
          <p:cNvCxnSpPr>
            <a:cxnSpLocks/>
          </p:cNvCxnSpPr>
          <p:nvPr/>
        </p:nvCxnSpPr>
        <p:spPr>
          <a:xfrm flipH="1">
            <a:off x="6806610" y="1459909"/>
            <a:ext cx="233915" cy="1221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4DF1866-8490-3AFF-DE01-5772E652930F}"/>
              </a:ext>
            </a:extLst>
          </p:cNvPr>
          <p:cNvCxnSpPr/>
          <p:nvPr/>
        </p:nvCxnSpPr>
        <p:spPr>
          <a:xfrm flipH="1">
            <a:off x="8742167" y="2067643"/>
            <a:ext cx="507725" cy="6135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05A5E3A-015D-454E-9DFD-5701C9FF9410}"/>
              </a:ext>
            </a:extLst>
          </p:cNvPr>
          <p:cNvCxnSpPr/>
          <p:nvPr/>
        </p:nvCxnSpPr>
        <p:spPr>
          <a:xfrm flipH="1" flipV="1">
            <a:off x="7152167" y="4890977"/>
            <a:ext cx="1865580" cy="180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5EF911-7BFB-C028-8BA4-3EDE696EFDD5}"/>
              </a:ext>
            </a:extLst>
          </p:cNvPr>
          <p:cNvCxnSpPr/>
          <p:nvPr/>
        </p:nvCxnSpPr>
        <p:spPr>
          <a:xfrm flipV="1">
            <a:off x="3595577" y="4716751"/>
            <a:ext cx="349102" cy="291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423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rPr>
              <a:t>HTI Discussion</a:t>
            </a:r>
            <a:endParaRPr lang="en-US" dirty="0"/>
          </a:p>
        </p:txBody>
      </p:sp>
      <p:sp>
        <p:nvSpPr>
          <p:cNvPr id="3" name="Content Placeholder 2"/>
          <p:cNvSpPr>
            <a:spLocks noGrp="1"/>
          </p:cNvSpPr>
          <p:nvPr>
            <p:ph idx="1"/>
          </p:nvPr>
        </p:nvSpPr>
        <p:spPr>
          <a:xfrm>
            <a:off x="913794" y="1732449"/>
            <a:ext cx="10973405" cy="4748562"/>
          </a:xfrm>
        </p:spPr>
        <p:txBody>
          <a:bodyPr>
            <a:normAutofit/>
          </a:bodyPr>
          <a:lstStyle/>
          <a:p>
            <a:r>
              <a:rPr lang="en-US" sz="2800" i="1" dirty="0">
                <a:effectLst/>
              </a:rPr>
              <a:t>The HTI concepts which were applied to the UI are the following:</a:t>
            </a:r>
          </a:p>
          <a:p>
            <a:r>
              <a:rPr lang="en-US" sz="2800" i="1" dirty="0"/>
              <a:t>Functionality, efficiency, and familiarity</a:t>
            </a:r>
          </a:p>
          <a:p>
            <a:r>
              <a:rPr lang="en-US" sz="2800" i="1" dirty="0"/>
              <a:t>When designing the UI, the group made sure to be as direct and simple as possible when establishing the icons. As you’ll see in the images above, the design aren’t things people may be unfamiliar with, so the meanings of the icons won’t be mistaken as easily. While designing we worked with alignment and contrast making sure the designs were easy on the eye, and the colors contrasts nicely. Through these principles of design, it is believed that we have established functionality, efficient design, and a familiar icon design that won’t lead to confusion or possible errors.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Tree>
    <p:extLst>
      <p:ext uri="{BB962C8B-B14F-4D97-AF65-F5344CB8AC3E}">
        <p14:creationId xmlns:p14="http://schemas.microsoft.com/office/powerpoint/2010/main" val="104974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Cohesive Teamwork</a:t>
            </a:r>
            <a:endParaRPr lang="en-US" dirty="0"/>
          </a:p>
        </p:txBody>
      </p:sp>
      <p:sp>
        <p:nvSpPr>
          <p:cNvPr id="3" name="Content Placeholder 2"/>
          <p:cNvSpPr>
            <a:spLocks noGrp="1"/>
          </p:cNvSpPr>
          <p:nvPr>
            <p:ph idx="1"/>
          </p:nvPr>
        </p:nvSpPr>
        <p:spPr>
          <a:xfrm>
            <a:off x="913794" y="1746304"/>
            <a:ext cx="10973405" cy="4058751"/>
          </a:xfrm>
        </p:spPr>
        <p:txBody>
          <a:bodyPr>
            <a:normAutofit lnSpcReduction="10000"/>
          </a:bodyPr>
          <a:lstStyle/>
          <a:p>
            <a:pPr marL="36830" indent="0">
              <a:buNone/>
            </a:pPr>
            <a:r>
              <a:rPr lang="en-US" sz="2800" dirty="0">
                <a:effectLst/>
              </a:rPr>
              <a:t>Working together as a cohesive and collaborative team</a:t>
            </a:r>
            <a:endParaRPr lang="en-US" dirty="0"/>
          </a:p>
          <a:p>
            <a:pPr marL="719455" lvl="1" indent="-305435"/>
            <a:r>
              <a:rPr lang="en-US" sz="2400" dirty="0">
                <a:solidFill>
                  <a:srgbClr val="FFC907"/>
                </a:solidFill>
                <a:effectLst/>
              </a:rPr>
              <a:t>Dalese Russell: </a:t>
            </a:r>
            <a:r>
              <a:rPr lang="en-US" sz="2200" b="0" i="0" dirty="0">
                <a:solidFill>
                  <a:schemeClr val="accent1"/>
                </a:solidFill>
                <a:effectLst/>
                <a:latin typeface="Arial"/>
                <a:cs typeface="Arial"/>
              </a:rPr>
              <a:t>Project Manager:</a:t>
            </a:r>
            <a:r>
              <a:rPr lang="en-US" sz="2200" dirty="0">
                <a:solidFill>
                  <a:schemeClr val="accent1"/>
                </a:solidFill>
                <a:effectLst/>
              </a:rPr>
              <a:t> </a:t>
            </a:r>
            <a:r>
              <a:rPr lang="en-US" sz="2400" dirty="0">
                <a:solidFill>
                  <a:srgbClr val="FFC907"/>
                </a:solidFill>
                <a:effectLst/>
              </a:rPr>
              <a:t>formatted some databasing code, did half of the icons, and  majority of the presentation</a:t>
            </a:r>
            <a:endParaRPr lang="en-US" sz="2400" dirty="0">
              <a:ln>
                <a:solidFill>
                  <a:prstClr val="black">
                    <a:lumMod val="75000"/>
                    <a:lumOff val="25000"/>
                    <a:alpha val="10000"/>
                  </a:prstClr>
                </a:solidFill>
              </a:ln>
              <a:solidFill>
                <a:srgbClr val="FFC907"/>
              </a:solidFill>
              <a:effectLst/>
            </a:endParaRPr>
          </a:p>
          <a:p>
            <a:pPr marL="719455" lvl="1" indent="-269875"/>
            <a:r>
              <a:rPr lang="en-US" sz="2600" dirty="0">
                <a:solidFill>
                  <a:srgbClr val="FFC907"/>
                </a:solidFill>
                <a:effectLst/>
              </a:rPr>
              <a:t>Noah Magill: Graphic Artist, found icon software to use, helpful with questions, created icons, helped with presentation</a:t>
            </a:r>
            <a:endParaRPr lang="en-US" sz="2600" dirty="0">
              <a:ln>
                <a:solidFill>
                  <a:prstClr val="black">
                    <a:lumMod val="75000"/>
                    <a:lumOff val="25000"/>
                    <a:alpha val="10000"/>
                  </a:prstClr>
                </a:solidFill>
              </a:ln>
              <a:solidFill>
                <a:srgbClr val="FFC907"/>
              </a:solidFill>
              <a:effectLst>
                <a:outerShdw blurRad="9525" dist="25400" dir="14640000" algn="tl" rotWithShape="0">
                  <a:prstClr val="black">
                    <a:alpha val="30000"/>
                  </a:prstClr>
                </a:outerShdw>
              </a:effectLst>
            </a:endParaRPr>
          </a:p>
          <a:p>
            <a:pPr marL="719455" lvl="1" indent="-269875"/>
            <a:r>
              <a:rPr lang="en-US" sz="2600" dirty="0" err="1">
                <a:solidFill>
                  <a:srgbClr val="FFC907"/>
                </a:solidFill>
                <a:effectLst/>
              </a:rPr>
              <a:t>Neeshmy</a:t>
            </a:r>
            <a:r>
              <a:rPr lang="en-US" sz="2600" dirty="0">
                <a:solidFill>
                  <a:srgbClr val="FFC907"/>
                </a:solidFill>
                <a:effectLst/>
              </a:rPr>
              <a:t> Lopez: Documentation, created tables and inserts for database, added files to repository, helped with presentation</a:t>
            </a:r>
            <a:endParaRPr lang="en-US" sz="2600" dirty="0">
              <a:ln>
                <a:solidFill>
                  <a:prstClr val="black">
                    <a:lumMod val="75000"/>
                    <a:lumOff val="25000"/>
                    <a:alpha val="10000"/>
                  </a:prstClr>
                </a:solidFill>
              </a:ln>
              <a:solidFill>
                <a:srgbClr val="FFC907"/>
              </a:solidFill>
              <a:effectLst/>
            </a:endParaRPr>
          </a:p>
          <a:p>
            <a:pPr marL="719455" lvl="1" indent="-269875"/>
            <a:r>
              <a:rPr lang="en-US" sz="2600" dirty="0">
                <a:solidFill>
                  <a:srgbClr val="FFC907"/>
                </a:solidFill>
                <a:effectLst/>
              </a:rPr>
              <a:t>Alisa Crawford: Requirements Verification: databasing, created tables and inserts for database, made sure all requirements were enabled</a:t>
            </a:r>
            <a:endParaRPr lang="en-US" sz="2600" dirty="0">
              <a:ln>
                <a:solidFill>
                  <a:prstClr val="black">
                    <a:lumMod val="75000"/>
                    <a:lumOff val="25000"/>
                    <a:alpha val="10000"/>
                  </a:prstClr>
                </a:solidFill>
              </a:ln>
              <a:solidFill>
                <a:srgbClr val="FFC907"/>
              </a:solidFill>
              <a:effectLst/>
            </a:endParaRPr>
          </a:p>
          <a:p>
            <a:pPr marL="719455" lvl="1" indent="-269875"/>
            <a:endParaRPr lang="en-US" sz="2600" dirty="0">
              <a:ln>
                <a:solidFill>
                  <a:prstClr val="black">
                    <a:lumMod val="75000"/>
                    <a:lumOff val="25000"/>
                    <a:alpha val="10000"/>
                  </a:prstClr>
                </a:solidFill>
              </a:ln>
              <a:solidFill>
                <a:srgbClr val="FFC907"/>
              </a:solidFill>
              <a:effectLst/>
            </a:endParaRPr>
          </a:p>
          <a:p>
            <a:pPr marL="719455" lvl="1" indent="-269875"/>
            <a:endParaRPr lang="en-US" sz="2600" dirty="0">
              <a:ln>
                <a:solidFill>
                  <a:prstClr val="black">
                    <a:lumMod val="75000"/>
                    <a:lumOff val="25000"/>
                    <a:alpha val="10000"/>
                  </a:prstClr>
                </a:solidFill>
              </a:ln>
              <a:solidFill>
                <a:srgbClr val="FFC907"/>
              </a:solidFill>
              <a:effectLst>
                <a:outerShdw blurRad="9525" dist="25400" dir="14640000" algn="tl" rotWithShape="0">
                  <a:prstClr val="black">
                    <a:alpha val="30000"/>
                  </a:prstClr>
                </a:outerShdw>
              </a:effectLst>
            </a:endParaRPr>
          </a:p>
          <a:p>
            <a:pPr marL="449580" lvl="1" indent="0">
              <a:buNone/>
            </a:pPr>
            <a:endParaRPr lang="en-US" sz="2600" dirty="0">
              <a:ln>
                <a:solidFill>
                  <a:prstClr val="black">
                    <a:lumMod val="75000"/>
                    <a:lumOff val="25000"/>
                    <a:alpha val="10000"/>
                  </a:prstClr>
                </a:solidFill>
              </a:ln>
              <a:solidFill>
                <a:srgbClr val="FFC907"/>
              </a:solidFill>
              <a:effectLst>
                <a:outerShdw blurRad="9525" dist="25400" dir="14640000" algn="tl" rotWithShape="0">
                  <a:prstClr val="black">
                    <a:alpha val="30000"/>
                  </a:prstClr>
                </a:outerShdw>
              </a:effectLst>
            </a:endParaRPr>
          </a:p>
          <a:p>
            <a:pPr marL="719455" lvl="1" indent="-269875"/>
            <a:endParaRPr lang="en-US" sz="2600" dirty="0">
              <a:ln>
                <a:solidFill>
                  <a:prstClr val="black">
                    <a:lumMod val="75000"/>
                    <a:lumOff val="25000"/>
                    <a:alpha val="10000"/>
                  </a:prstClr>
                </a:solidFill>
              </a:ln>
              <a:solidFill>
                <a:srgbClr val="FFC907"/>
              </a:solidFill>
              <a:effectLst>
                <a:outerShdw blurRad="9525" dist="25400" dir="14640000" algn="tl" rotWithShape="0">
                  <a:prstClr val="black">
                    <a:alpha val="30000"/>
                  </a:prstClr>
                </a:outerShdw>
              </a:effectLst>
            </a:endParaRPr>
          </a:p>
          <a:p>
            <a:pPr marL="36830" indent="0">
              <a:buNone/>
            </a:pPr>
            <a:endParaRPr lang="en-US" sz="2800" i="1"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719455" lvl="1" indent="-269875"/>
            <a:endParaRPr lang="en-US" sz="28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1025525" lvl="2" indent="-215900"/>
            <a:endParaRPr lang="en-US" sz="28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1025525" lvl="2" indent="-215900"/>
            <a:endParaRPr lang="en-US" sz="2800" i="1"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sz="2800" i="1"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Tree>
    <p:extLst>
      <p:ext uri="{BB962C8B-B14F-4D97-AF65-F5344CB8AC3E}">
        <p14:creationId xmlns:p14="http://schemas.microsoft.com/office/powerpoint/2010/main" val="1631029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16AA125B-A270-08DE-726F-184100A193E7}"/>
              </a:ext>
            </a:extLst>
          </p:cNvPr>
          <p:cNvPicPr>
            <a:picLocks noChangeAspect="1"/>
          </p:cNvPicPr>
          <p:nvPr/>
        </p:nvPicPr>
        <p:blipFill rotWithShape="1">
          <a:blip r:embed="rId3"/>
          <a:srcRect l="7921" t="1" r="14884" b="47597"/>
          <a:stretch/>
        </p:blipFill>
        <p:spPr>
          <a:xfrm>
            <a:off x="1937752" y="992200"/>
            <a:ext cx="8037096" cy="2919400"/>
          </a:xfrm>
          <a:prstGeom prst="rect">
            <a:avLst/>
          </a:prstGeom>
        </p:spPr>
      </p:pic>
      <p:sp>
        <p:nvSpPr>
          <p:cNvPr id="4" name="TextBox 3">
            <a:extLst>
              <a:ext uri="{FF2B5EF4-FFF2-40B4-BE49-F238E27FC236}">
                <a16:creationId xmlns:a16="http://schemas.microsoft.com/office/drawing/2014/main" id="{322AEE2E-65C2-4886-C4B6-8CA5527DBE8D}"/>
              </a:ext>
            </a:extLst>
          </p:cNvPr>
          <p:cNvSpPr txBox="1"/>
          <p:nvPr/>
        </p:nvSpPr>
        <p:spPr>
          <a:xfrm>
            <a:off x="3777916" y="521186"/>
            <a:ext cx="6096000" cy="369332"/>
          </a:xfrm>
          <a:prstGeom prst="rect">
            <a:avLst/>
          </a:prstGeom>
          <a:noFill/>
        </p:spPr>
        <p:txBody>
          <a:bodyPr wrap="square">
            <a:spAutoFit/>
          </a:bodyPr>
          <a:lstStyle/>
          <a:p>
            <a:r>
              <a:rPr lang="en-US" sz="1800" dirty="0"/>
              <a:t>Images of Developed User Interface</a:t>
            </a:r>
          </a:p>
        </p:txBody>
      </p:sp>
      <p:pic>
        <p:nvPicPr>
          <p:cNvPr id="16" name="Picture 15">
            <a:extLst>
              <a:ext uri="{FF2B5EF4-FFF2-40B4-BE49-F238E27FC236}">
                <a16:creationId xmlns:a16="http://schemas.microsoft.com/office/drawing/2014/main" id="{CA634CAB-F745-0A19-12EC-3FD0E80C5FB0}"/>
              </a:ext>
            </a:extLst>
          </p:cNvPr>
          <p:cNvPicPr>
            <a:picLocks noChangeAspect="1"/>
          </p:cNvPicPr>
          <p:nvPr/>
        </p:nvPicPr>
        <p:blipFill rotWithShape="1">
          <a:blip r:embed="rId4"/>
          <a:srcRect l="45104" t="50000" r="17292" b="23334"/>
          <a:stretch/>
        </p:blipFill>
        <p:spPr>
          <a:xfrm>
            <a:off x="1937752" y="3911600"/>
            <a:ext cx="8037096" cy="2743200"/>
          </a:xfrm>
          <a:prstGeom prst="rect">
            <a:avLst/>
          </a:prstGeom>
        </p:spPr>
      </p:pic>
    </p:spTree>
    <p:extLst>
      <p:ext uri="{BB962C8B-B14F-4D97-AF65-F5344CB8AC3E}">
        <p14:creationId xmlns:p14="http://schemas.microsoft.com/office/powerpoint/2010/main" val="1240101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F51619-8A1B-BAAE-F87B-392956CDA8DB}"/>
              </a:ext>
            </a:extLst>
          </p:cNvPr>
          <p:cNvSpPr txBox="1"/>
          <p:nvPr/>
        </p:nvSpPr>
        <p:spPr>
          <a:xfrm>
            <a:off x="1013883" y="273812"/>
            <a:ext cx="9440034" cy="1130260"/>
          </a:xfrm>
          <a:prstGeom prst="rect">
            <a:avLst/>
          </a:prstGeom>
        </p:spPr>
        <p:txBody>
          <a:bodyPr vert="horz" lIns="91440" tIns="45720" rIns="91440" bIns="45720" rtlCol="0" anchor="b">
            <a:normAutofit/>
          </a:bodyPr>
          <a:lstStyle/>
          <a:p>
            <a:pPr algn="ctr" defTabSz="457200">
              <a:spcBef>
                <a:spcPct val="0"/>
              </a:spcBef>
              <a:spcAft>
                <a:spcPts val="600"/>
              </a:spcAft>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Images of Developed User Interface</a:t>
            </a:r>
          </a:p>
        </p:txBody>
      </p:sp>
      <p:pic>
        <p:nvPicPr>
          <p:cNvPr id="21" name="Picture 16">
            <a:extLst>
              <a:ext uri="{FF2B5EF4-FFF2-40B4-BE49-F238E27FC236}">
                <a16:creationId xmlns:a16="http://schemas.microsoft.com/office/drawing/2014/main" id="{D8C67178-C15E-489D-8DDF-CB1BD41947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pic>
        <p:nvPicPr>
          <p:cNvPr id="12" name="Picture 11">
            <a:extLst>
              <a:ext uri="{FF2B5EF4-FFF2-40B4-BE49-F238E27FC236}">
                <a16:creationId xmlns:a16="http://schemas.microsoft.com/office/drawing/2014/main" id="{E8F5BD96-50C7-A467-DC65-0F5289E045C9}"/>
              </a:ext>
            </a:extLst>
          </p:cNvPr>
          <p:cNvPicPr>
            <a:picLocks noChangeAspect="1"/>
          </p:cNvPicPr>
          <p:nvPr/>
        </p:nvPicPr>
        <p:blipFill rotWithShape="1">
          <a:blip r:embed="rId4"/>
          <a:srcRect l="427" t="3701" r="2098" b="3005"/>
          <a:stretch/>
        </p:blipFill>
        <p:spPr>
          <a:xfrm>
            <a:off x="304800" y="2171699"/>
            <a:ext cx="7886700" cy="3289301"/>
          </a:xfrm>
          <a:prstGeom prst="rect">
            <a:avLst/>
          </a:prstGeom>
        </p:spPr>
      </p:pic>
      <p:pic>
        <p:nvPicPr>
          <p:cNvPr id="10" name="Picture 9">
            <a:extLst>
              <a:ext uri="{FF2B5EF4-FFF2-40B4-BE49-F238E27FC236}">
                <a16:creationId xmlns:a16="http://schemas.microsoft.com/office/drawing/2014/main" id="{0EFAB6C4-4A0C-F972-9C72-1B7448F006B7}"/>
              </a:ext>
            </a:extLst>
          </p:cNvPr>
          <p:cNvPicPr>
            <a:picLocks noChangeAspect="1"/>
          </p:cNvPicPr>
          <p:nvPr/>
        </p:nvPicPr>
        <p:blipFill rotWithShape="1">
          <a:blip r:embed="rId5"/>
          <a:srcRect l="14076" t="2869" r="19768" b="23131"/>
          <a:stretch/>
        </p:blipFill>
        <p:spPr>
          <a:xfrm>
            <a:off x="8382000" y="2041208"/>
            <a:ext cx="2387600" cy="3525671"/>
          </a:xfrm>
          <a:prstGeom prst="rect">
            <a:avLst/>
          </a:prstGeom>
        </p:spPr>
      </p:pic>
    </p:spTree>
    <p:extLst>
      <p:ext uri="{BB962C8B-B14F-4D97-AF65-F5344CB8AC3E}">
        <p14:creationId xmlns:p14="http://schemas.microsoft.com/office/powerpoint/2010/main" val="2782466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36318" y="241726"/>
            <a:ext cx="9440034" cy="1130260"/>
          </a:xfrm>
        </p:spPr>
        <p:txBody>
          <a:bodyPr vert="horz" lIns="91440" tIns="45720" rIns="91440" bIns="45720" rtlCol="0" anchor="b">
            <a:normAutofit/>
          </a:bodyPr>
          <a:lstStyle/>
          <a:p>
            <a:r>
              <a:rPr lang="en-US" sz="2800" dirty="0"/>
              <a:t>Images of Developed User Interface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pic>
        <p:nvPicPr>
          <p:cNvPr id="19" name="Picture 18">
            <a:extLst>
              <a:ext uri="{FF2B5EF4-FFF2-40B4-BE49-F238E27FC236}">
                <a16:creationId xmlns:a16="http://schemas.microsoft.com/office/drawing/2014/main" id="{24A6F924-3D38-1316-E364-23571D785665}"/>
              </a:ext>
            </a:extLst>
          </p:cNvPr>
          <p:cNvPicPr>
            <a:picLocks noChangeAspect="1"/>
          </p:cNvPicPr>
          <p:nvPr/>
        </p:nvPicPr>
        <p:blipFill rotWithShape="1">
          <a:blip r:embed="rId4"/>
          <a:srcRect l="37416" t="26380" r="26996" b="9609"/>
          <a:stretch/>
        </p:blipFill>
        <p:spPr>
          <a:xfrm>
            <a:off x="6255427" y="1717962"/>
            <a:ext cx="5270609" cy="4625509"/>
          </a:xfrm>
          <a:prstGeom prst="rect">
            <a:avLst/>
          </a:prstGeom>
        </p:spPr>
      </p:pic>
      <p:sp>
        <p:nvSpPr>
          <p:cNvPr id="24" name="TextBox 23">
            <a:extLst>
              <a:ext uri="{FF2B5EF4-FFF2-40B4-BE49-F238E27FC236}">
                <a16:creationId xmlns:a16="http://schemas.microsoft.com/office/drawing/2014/main" id="{2E531271-8CE8-B34D-E9E2-AECAD7EA1C38}"/>
              </a:ext>
            </a:extLst>
          </p:cNvPr>
          <p:cNvSpPr txBox="1"/>
          <p:nvPr/>
        </p:nvSpPr>
        <p:spPr>
          <a:xfrm>
            <a:off x="3048000" y="3244334"/>
            <a:ext cx="6096000" cy="369332"/>
          </a:xfrm>
          <a:prstGeom prst="rect">
            <a:avLst/>
          </a:prstGeom>
          <a:noFill/>
        </p:spPr>
        <p:txBody>
          <a:bodyPr wrap="square">
            <a:spAutoFit/>
          </a:bodyPr>
          <a:lstStyle/>
          <a:p>
            <a:endParaRPr lang="en-US" dirty="0"/>
          </a:p>
        </p:txBody>
      </p:sp>
      <p:pic>
        <p:nvPicPr>
          <p:cNvPr id="27" name="Picture 26">
            <a:extLst>
              <a:ext uri="{FF2B5EF4-FFF2-40B4-BE49-F238E27FC236}">
                <a16:creationId xmlns:a16="http://schemas.microsoft.com/office/drawing/2014/main" id="{75CEB746-1BF3-5847-00F9-14B3957A9D01}"/>
              </a:ext>
            </a:extLst>
          </p:cNvPr>
          <p:cNvPicPr>
            <a:picLocks noChangeAspect="1"/>
          </p:cNvPicPr>
          <p:nvPr/>
        </p:nvPicPr>
        <p:blipFill rotWithShape="1">
          <a:blip r:embed="rId5"/>
          <a:srcRect l="18182" t="43233" r="55227" b="13940"/>
          <a:stretch/>
        </p:blipFill>
        <p:spPr>
          <a:xfrm>
            <a:off x="832920" y="1711169"/>
            <a:ext cx="4861298" cy="4632302"/>
          </a:xfrm>
          <a:prstGeom prst="rect">
            <a:avLst/>
          </a:prstGeom>
        </p:spPr>
      </p:pic>
    </p:spTree>
    <p:extLst>
      <p:ext uri="{BB962C8B-B14F-4D97-AF65-F5344CB8AC3E}">
        <p14:creationId xmlns:p14="http://schemas.microsoft.com/office/powerpoint/2010/main" val="313205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2E73E7-2108-DCA7-1F50-D5D1BBF7C09D}"/>
              </a:ext>
            </a:extLst>
          </p:cNvPr>
          <p:cNvSpPr txBox="1"/>
          <p:nvPr/>
        </p:nvSpPr>
        <p:spPr>
          <a:xfrm>
            <a:off x="1375983" y="371749"/>
            <a:ext cx="9440034" cy="1130260"/>
          </a:xfrm>
          <a:prstGeom prst="rect">
            <a:avLst/>
          </a:prstGeom>
        </p:spPr>
        <p:txBody>
          <a:bodyPr vert="horz" lIns="91440" tIns="45720" rIns="91440" bIns="45720" rtlCol="0" anchor="b">
            <a:normAutofit/>
          </a:bodyPr>
          <a:lstStyle/>
          <a:p>
            <a:pPr algn="ctr" defTabSz="457200">
              <a:spcBef>
                <a:spcPct val="0"/>
              </a:spcBef>
              <a:spcAft>
                <a:spcPts val="600"/>
              </a:spcAft>
            </a:pP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Images of Developed User Interface</a:t>
            </a:r>
          </a:p>
        </p:txBody>
      </p:sp>
      <p:pic>
        <p:nvPicPr>
          <p:cNvPr id="14" name="Picture 11">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28022" y="547807"/>
            <a:ext cx="10935956" cy="3816806"/>
          </a:xfrm>
          <a:prstGeom prst="rect">
            <a:avLst/>
          </a:prstGeom>
        </p:spPr>
      </p:pic>
      <p:pic>
        <p:nvPicPr>
          <p:cNvPr id="5" name="Picture 4">
            <a:extLst>
              <a:ext uri="{FF2B5EF4-FFF2-40B4-BE49-F238E27FC236}">
                <a16:creationId xmlns:a16="http://schemas.microsoft.com/office/drawing/2014/main" id="{1336570A-1CE6-9111-8DEE-3508150962CF}"/>
              </a:ext>
            </a:extLst>
          </p:cNvPr>
          <p:cNvPicPr>
            <a:picLocks noChangeAspect="1"/>
          </p:cNvPicPr>
          <p:nvPr/>
        </p:nvPicPr>
        <p:blipFill rotWithShape="1">
          <a:blip r:embed="rId4"/>
          <a:srcRect l="26363" t="50000" r="36451" b="25132"/>
          <a:stretch/>
        </p:blipFill>
        <p:spPr>
          <a:xfrm>
            <a:off x="240026" y="2456210"/>
            <a:ext cx="6426668" cy="3219450"/>
          </a:xfrm>
          <a:prstGeom prst="rect">
            <a:avLst/>
          </a:prstGeom>
        </p:spPr>
      </p:pic>
      <p:pic>
        <p:nvPicPr>
          <p:cNvPr id="7" name="Picture 6">
            <a:extLst>
              <a:ext uri="{FF2B5EF4-FFF2-40B4-BE49-F238E27FC236}">
                <a16:creationId xmlns:a16="http://schemas.microsoft.com/office/drawing/2014/main" id="{AB4CACBB-C52B-FC54-33DA-44862B211C41}"/>
              </a:ext>
            </a:extLst>
          </p:cNvPr>
          <p:cNvPicPr>
            <a:picLocks noChangeAspect="1"/>
          </p:cNvPicPr>
          <p:nvPr/>
        </p:nvPicPr>
        <p:blipFill rotWithShape="1">
          <a:blip r:embed="rId5"/>
          <a:srcRect l="59773" t="52121" r="16704" b="13535"/>
          <a:stretch/>
        </p:blipFill>
        <p:spPr>
          <a:xfrm>
            <a:off x="7345636" y="2456210"/>
            <a:ext cx="3920136" cy="3219450"/>
          </a:xfrm>
          <a:prstGeom prst="rect">
            <a:avLst/>
          </a:prstGeom>
        </p:spPr>
      </p:pic>
    </p:spTree>
    <p:extLst>
      <p:ext uri="{BB962C8B-B14F-4D97-AF65-F5344CB8AC3E}">
        <p14:creationId xmlns:p14="http://schemas.microsoft.com/office/powerpoint/2010/main" val="4008974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A10683-0566-180E-CB94-C0E8296A4094}"/>
              </a:ext>
            </a:extLst>
          </p:cNvPr>
          <p:cNvPicPr>
            <a:picLocks noChangeAspect="1"/>
          </p:cNvPicPr>
          <p:nvPr/>
        </p:nvPicPr>
        <p:blipFill rotWithShape="1">
          <a:blip r:embed="rId2"/>
          <a:srcRect l="17435" r="10296" b="3848"/>
          <a:stretch/>
        </p:blipFill>
        <p:spPr>
          <a:xfrm>
            <a:off x="8027517" y="1454968"/>
            <a:ext cx="3762703" cy="4220619"/>
          </a:xfrm>
          <a:prstGeom prst="rect">
            <a:avLst/>
          </a:prstGeom>
        </p:spPr>
      </p:pic>
      <p:sp>
        <p:nvSpPr>
          <p:cNvPr id="6" name="TextBox 5">
            <a:extLst>
              <a:ext uri="{FF2B5EF4-FFF2-40B4-BE49-F238E27FC236}">
                <a16:creationId xmlns:a16="http://schemas.microsoft.com/office/drawing/2014/main" id="{CE01A63A-ECDE-29F1-5D1B-E77F9916A4A9}"/>
              </a:ext>
            </a:extLst>
          </p:cNvPr>
          <p:cNvSpPr txBox="1"/>
          <p:nvPr/>
        </p:nvSpPr>
        <p:spPr>
          <a:xfrm>
            <a:off x="3048000" y="430188"/>
            <a:ext cx="6096000" cy="523220"/>
          </a:xfrm>
          <a:prstGeom prst="rect">
            <a:avLst/>
          </a:prstGeom>
          <a:noFill/>
        </p:spPr>
        <p:txBody>
          <a:bodyPr wrap="square">
            <a:spAutoFit/>
          </a:bodyPr>
          <a:lstStyle/>
          <a:p>
            <a:pPr algn="ctr"/>
            <a:r>
              <a:rPr lang="en-US" sz="2800" dirty="0"/>
              <a:t>Images of Developed User Interface</a:t>
            </a:r>
          </a:p>
        </p:txBody>
      </p:sp>
      <p:pic>
        <p:nvPicPr>
          <p:cNvPr id="8" name="Picture 7">
            <a:extLst>
              <a:ext uri="{FF2B5EF4-FFF2-40B4-BE49-F238E27FC236}">
                <a16:creationId xmlns:a16="http://schemas.microsoft.com/office/drawing/2014/main" id="{6B01DC72-4085-2FB8-ADDC-93981BAB148C}"/>
              </a:ext>
            </a:extLst>
          </p:cNvPr>
          <p:cNvPicPr>
            <a:picLocks noChangeAspect="1"/>
          </p:cNvPicPr>
          <p:nvPr/>
        </p:nvPicPr>
        <p:blipFill rotWithShape="1">
          <a:blip r:embed="rId3"/>
          <a:srcRect l="39205" t="44664" r="9205" b="20460"/>
          <a:stretch/>
        </p:blipFill>
        <p:spPr>
          <a:xfrm>
            <a:off x="401780" y="1316182"/>
            <a:ext cx="7412184" cy="4580124"/>
          </a:xfrm>
          <a:prstGeom prst="rect">
            <a:avLst/>
          </a:prstGeom>
        </p:spPr>
      </p:pic>
    </p:spTree>
    <p:extLst>
      <p:ext uri="{BB962C8B-B14F-4D97-AF65-F5344CB8AC3E}">
        <p14:creationId xmlns:p14="http://schemas.microsoft.com/office/powerpoint/2010/main" val="943726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Requirements Mapping of UI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E3F9FC2C-E27E-E5CD-695C-5C4640E6201C}"/>
              </a:ext>
            </a:extLst>
          </p:cNvPr>
          <p:cNvPicPr>
            <a:picLocks noChangeAspect="1"/>
          </p:cNvPicPr>
          <p:nvPr/>
        </p:nvPicPr>
        <p:blipFill rotWithShape="1">
          <a:blip r:embed="rId4"/>
          <a:srcRect l="5943" r="12907" b="46991"/>
          <a:stretch/>
        </p:blipFill>
        <p:spPr>
          <a:xfrm>
            <a:off x="2996250" y="2450635"/>
            <a:ext cx="7050753" cy="2590741"/>
          </a:xfrm>
          <a:prstGeom prst="rect">
            <a:avLst/>
          </a:prstGeom>
        </p:spPr>
      </p:pic>
      <p:sp>
        <p:nvSpPr>
          <p:cNvPr id="7" name="TextBox 6">
            <a:extLst>
              <a:ext uri="{FF2B5EF4-FFF2-40B4-BE49-F238E27FC236}">
                <a16:creationId xmlns:a16="http://schemas.microsoft.com/office/drawing/2014/main" id="{F6CA9B38-6986-6A85-45E1-ADFC22A11495}"/>
              </a:ext>
            </a:extLst>
          </p:cNvPr>
          <p:cNvSpPr txBox="1"/>
          <p:nvPr/>
        </p:nvSpPr>
        <p:spPr>
          <a:xfrm>
            <a:off x="8759098" y="1421428"/>
            <a:ext cx="2983481" cy="1477328"/>
          </a:xfrm>
          <a:prstGeom prst="rect">
            <a:avLst/>
          </a:prstGeom>
          <a:solidFill>
            <a:schemeClr val="tx1"/>
          </a:solidFill>
          <a:ln>
            <a:solidFill>
              <a:schemeClr val="bg1"/>
            </a:solidFill>
          </a:ln>
        </p:spPr>
        <p:txBody>
          <a:bodyPr wrap="square" lIns="91440" tIns="45720" rIns="91440" bIns="45720" rtlCol="0" anchor="t">
            <a:spAutoFit/>
          </a:bodyPr>
          <a:lstStyle/>
          <a:p>
            <a:r>
              <a:rPr lang="en-US">
                <a:solidFill>
                  <a:schemeClr val="bg1"/>
                </a:solidFill>
                <a:latin typeface="Times New Roman"/>
                <a:cs typeface="Times New Roman"/>
              </a:rPr>
              <a:t>3.2.1.1.3 A icon shall be selected during detailed design to show a gate in a partially open (15%) open position.</a:t>
            </a:r>
          </a:p>
        </p:txBody>
      </p:sp>
      <p:sp>
        <p:nvSpPr>
          <p:cNvPr id="8" name="TextBox 7">
            <a:extLst>
              <a:ext uri="{FF2B5EF4-FFF2-40B4-BE49-F238E27FC236}">
                <a16:creationId xmlns:a16="http://schemas.microsoft.com/office/drawing/2014/main" id="{C95F147E-698E-9380-E641-E3A98E172FD1}"/>
              </a:ext>
            </a:extLst>
          </p:cNvPr>
          <p:cNvSpPr txBox="1"/>
          <p:nvPr/>
        </p:nvSpPr>
        <p:spPr>
          <a:xfrm>
            <a:off x="-1" y="2416465"/>
            <a:ext cx="2438401" cy="1754326"/>
          </a:xfrm>
          <a:prstGeom prst="rect">
            <a:avLst/>
          </a:prstGeom>
          <a:solidFill>
            <a:schemeClr val="tx1"/>
          </a:solidFill>
          <a:ln>
            <a:solidFill>
              <a:schemeClr val="bg1"/>
            </a:solidFill>
          </a:ln>
        </p:spPr>
        <p:txBody>
          <a:bodyPr wrap="square" rtlCol="0">
            <a:spAutoFit/>
          </a:bodyPr>
          <a:lstStyle/>
          <a:p>
            <a:pPr algn="l"/>
            <a:br>
              <a:rPr lang="en-US" b="0" i="0" dirty="0">
                <a:solidFill>
                  <a:srgbClr val="000000"/>
                </a:solidFill>
                <a:effectLst/>
                <a:latin typeface="Lato" panose="020F0502020204030203" pitchFamily="34" charset="0"/>
              </a:rPr>
            </a:br>
            <a:r>
              <a:rPr lang="en-US" b="0" i="0" dirty="0">
                <a:solidFill>
                  <a:srgbClr val="000000"/>
                </a:solidFill>
                <a:effectLst/>
                <a:latin typeface="Times New Roman" panose="02020603050405020304" pitchFamily="18" charset="0"/>
              </a:rPr>
              <a:t>3.2.1.1.2 An icon shall be to show a gate in an open position.</a:t>
            </a:r>
            <a:endParaRPr lang="en-US" b="0" i="0" dirty="0">
              <a:solidFill>
                <a:srgbClr val="000000"/>
              </a:solidFill>
              <a:effectLst/>
              <a:latin typeface="Lato" panose="020F0502020204030203" pitchFamily="34" charset="0"/>
            </a:endParaRPr>
          </a:p>
          <a:p>
            <a:br>
              <a:rPr lang="en-US" dirty="0"/>
            </a:br>
            <a:endParaRPr lang="en-US" dirty="0"/>
          </a:p>
        </p:txBody>
      </p:sp>
      <p:sp>
        <p:nvSpPr>
          <p:cNvPr id="10" name="TextBox 9">
            <a:extLst>
              <a:ext uri="{FF2B5EF4-FFF2-40B4-BE49-F238E27FC236}">
                <a16:creationId xmlns:a16="http://schemas.microsoft.com/office/drawing/2014/main" id="{D20B00B2-ABB3-560D-0369-985A039EDB61}"/>
              </a:ext>
            </a:extLst>
          </p:cNvPr>
          <p:cNvSpPr txBox="1"/>
          <p:nvPr/>
        </p:nvSpPr>
        <p:spPr>
          <a:xfrm>
            <a:off x="19042" y="1149995"/>
            <a:ext cx="2570623" cy="923330"/>
          </a:xfrm>
          <a:prstGeom prst="rect">
            <a:avLst/>
          </a:prstGeom>
          <a:solidFill>
            <a:schemeClr val="tx1"/>
          </a:solidFill>
          <a:ln>
            <a:solidFill>
              <a:schemeClr val="bg1"/>
            </a:solidFill>
          </a:ln>
        </p:spPr>
        <p:txBody>
          <a:bodyPr wrap="square" rtlCol="0">
            <a:spAutoFit/>
          </a:bodyPr>
          <a:lstStyle/>
          <a:p>
            <a:pPr algn="l"/>
            <a:r>
              <a:rPr lang="en-US" b="0" i="0">
                <a:solidFill>
                  <a:srgbClr val="000000"/>
                </a:solidFill>
                <a:effectLst/>
                <a:latin typeface="Times New Roman" panose="02020603050405020304" pitchFamily="18" charset="0"/>
              </a:rPr>
              <a:t>3.2.1.1.1 An icon shall be selected to show a gate in a closed position.</a:t>
            </a:r>
          </a:p>
        </p:txBody>
      </p:sp>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7032D7F6-0A57-C1D9-19A0-270860FADE31}"/>
                  </a:ext>
                </a:extLst>
              </p14:cNvPr>
              <p14:cNvContentPartPr/>
              <p14:nvPr/>
            </p14:nvContentPartPr>
            <p14:xfrm>
              <a:off x="3133360" y="1266040"/>
              <a:ext cx="13320" cy="10080"/>
            </p14:xfrm>
          </p:contentPart>
        </mc:Choice>
        <mc:Fallback xmlns="">
          <p:pic>
            <p:nvPicPr>
              <p:cNvPr id="12" name="Ink 11">
                <a:extLst>
                  <a:ext uri="{FF2B5EF4-FFF2-40B4-BE49-F238E27FC236}">
                    <a16:creationId xmlns:a16="http://schemas.microsoft.com/office/drawing/2014/main" id="{7032D7F6-0A57-C1D9-19A0-270860FADE31}"/>
                  </a:ext>
                </a:extLst>
              </p:cNvPr>
              <p:cNvPicPr/>
              <p:nvPr/>
            </p:nvPicPr>
            <p:blipFill>
              <a:blip r:embed="rId6"/>
              <a:stretch>
                <a:fillRect/>
              </a:stretch>
            </p:blipFill>
            <p:spPr>
              <a:xfrm>
                <a:off x="3124360" y="1257350"/>
                <a:ext cx="30960" cy="27112"/>
              </a:xfrm>
              <a:prstGeom prst="rect">
                <a:avLst/>
              </a:prstGeom>
            </p:spPr>
          </p:pic>
        </mc:Fallback>
      </mc:AlternateContent>
      <p:cxnSp>
        <p:nvCxnSpPr>
          <p:cNvPr id="16" name="Straight Connector 15">
            <a:extLst>
              <a:ext uri="{FF2B5EF4-FFF2-40B4-BE49-F238E27FC236}">
                <a16:creationId xmlns:a16="http://schemas.microsoft.com/office/drawing/2014/main" id="{3604D979-FAB7-5FE7-5DAB-D6F555BCBD6B}"/>
              </a:ext>
            </a:extLst>
          </p:cNvPr>
          <p:cNvCxnSpPr>
            <a:cxnSpLocks/>
          </p:cNvCxnSpPr>
          <p:nvPr/>
        </p:nvCxnSpPr>
        <p:spPr>
          <a:xfrm>
            <a:off x="2589665" y="1611660"/>
            <a:ext cx="2013866" cy="1817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2FFA7A-6CEF-3E49-3AE5-3AD55D9C8446}"/>
              </a:ext>
            </a:extLst>
          </p:cNvPr>
          <p:cNvCxnSpPr>
            <a:cxnSpLocks/>
          </p:cNvCxnSpPr>
          <p:nvPr/>
        </p:nvCxnSpPr>
        <p:spPr>
          <a:xfrm>
            <a:off x="2438400" y="3538507"/>
            <a:ext cx="3447393" cy="3614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370431-450D-363F-1AA1-EC4291EE22E9}"/>
              </a:ext>
            </a:extLst>
          </p:cNvPr>
          <p:cNvCxnSpPr/>
          <p:nvPr/>
        </p:nvCxnSpPr>
        <p:spPr>
          <a:xfrm flipH="1">
            <a:off x="7441324" y="2186152"/>
            <a:ext cx="1346528" cy="16185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743B4B4-DCE5-D109-38E0-3EAD3426C54F}"/>
              </a:ext>
            </a:extLst>
          </p:cNvPr>
          <p:cNvCxnSpPr/>
          <p:nvPr/>
        </p:nvCxnSpPr>
        <p:spPr>
          <a:xfrm flipH="1">
            <a:off x="7987862" y="3720662"/>
            <a:ext cx="935421" cy="687951"/>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911D087-20E9-5094-5894-7C6729F0040A}"/>
              </a:ext>
            </a:extLst>
          </p:cNvPr>
          <p:cNvSpPr txBox="1"/>
          <p:nvPr/>
        </p:nvSpPr>
        <p:spPr>
          <a:xfrm>
            <a:off x="499874" y="4805976"/>
            <a:ext cx="2438400" cy="1200329"/>
          </a:xfrm>
          <a:prstGeom prst="rect">
            <a:avLst/>
          </a:prstGeom>
          <a:solidFill>
            <a:schemeClr val="tx1"/>
          </a:solidFill>
          <a:ln>
            <a:solidFill>
              <a:schemeClr val="bg1"/>
            </a:solidFill>
          </a:ln>
        </p:spPr>
        <p:txBody>
          <a:bodyPr wrap="square" lIns="91440" tIns="45720" rIns="91440" bIns="45720" rtlCol="0" anchor="t">
            <a:spAutoFit/>
          </a:bodyPr>
          <a:lstStyle/>
          <a:p>
            <a:r>
              <a:rPr lang="en-US" dirty="0">
                <a:solidFill>
                  <a:schemeClr val="bg1"/>
                </a:solidFill>
                <a:latin typeface="Times New Roman"/>
                <a:ea typeface="+mn-lt"/>
                <a:cs typeface="+mn-lt"/>
              </a:rPr>
              <a:t>3.2.1.1.4 The gate icon shall be configurable to show the name of the gate with the icon.</a:t>
            </a:r>
            <a:endParaRPr lang="en-US" dirty="0">
              <a:solidFill>
                <a:schemeClr val="bg1"/>
              </a:solidFill>
              <a:latin typeface="Times New Roman"/>
              <a:cs typeface="Times New Roman"/>
            </a:endParaRPr>
          </a:p>
        </p:txBody>
      </p:sp>
      <p:sp>
        <p:nvSpPr>
          <p:cNvPr id="28" name="TextBox 27">
            <a:extLst>
              <a:ext uri="{FF2B5EF4-FFF2-40B4-BE49-F238E27FC236}">
                <a16:creationId xmlns:a16="http://schemas.microsoft.com/office/drawing/2014/main" id="{17065EB1-88BF-F10E-5585-7F2EE7C639D5}"/>
              </a:ext>
            </a:extLst>
          </p:cNvPr>
          <p:cNvSpPr txBox="1"/>
          <p:nvPr/>
        </p:nvSpPr>
        <p:spPr>
          <a:xfrm>
            <a:off x="7691255" y="5317502"/>
            <a:ext cx="4114800" cy="1477328"/>
          </a:xfrm>
          <a:prstGeom prst="rect">
            <a:avLst/>
          </a:prstGeom>
          <a:solidFill>
            <a:schemeClr val="tx1"/>
          </a:solidFill>
          <a:ln>
            <a:solidFill>
              <a:schemeClr val="bg1"/>
            </a:solidFill>
          </a:ln>
        </p:spPr>
        <p:txBody>
          <a:bodyPr wrap="square" lIns="91440" tIns="45720" rIns="91440" bIns="45720" rtlCol="0" anchor="t">
            <a:spAutoFit/>
          </a:bodyPr>
          <a:lstStyle/>
          <a:p>
            <a:r>
              <a:rPr lang="en-US" sz="1800">
                <a:solidFill>
                  <a:schemeClr val="bg1"/>
                </a:solidFill>
                <a:latin typeface="Times New Roman"/>
              </a:rPr>
              <a:t>3.2.1.1.6 The gate icon shall be configurable to show the status of the gate (operational, failed, or no data). The color of the gate icon shall be changed to show the status of the gate.</a:t>
            </a:r>
            <a:endParaRPr lang="en-US">
              <a:solidFill>
                <a:schemeClr val="bg1"/>
              </a:solidFill>
              <a:latin typeface="Times New Roman"/>
              <a:cs typeface="Times New Roman"/>
            </a:endParaRPr>
          </a:p>
        </p:txBody>
      </p:sp>
      <p:cxnSp>
        <p:nvCxnSpPr>
          <p:cNvPr id="30" name="Straight Connector 29">
            <a:extLst>
              <a:ext uri="{FF2B5EF4-FFF2-40B4-BE49-F238E27FC236}">
                <a16:creationId xmlns:a16="http://schemas.microsoft.com/office/drawing/2014/main" id="{5E1E6823-F570-315D-96B1-911BE70844AE}"/>
              </a:ext>
            </a:extLst>
          </p:cNvPr>
          <p:cNvCxnSpPr/>
          <p:nvPr/>
        </p:nvCxnSpPr>
        <p:spPr>
          <a:xfrm flipV="1">
            <a:off x="2984938" y="4845538"/>
            <a:ext cx="1618593" cy="349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363FCA7-7A5C-131A-74D7-B88173EF012A}"/>
              </a:ext>
            </a:extLst>
          </p:cNvPr>
          <p:cNvCxnSpPr/>
          <p:nvPr/>
        </p:nvCxnSpPr>
        <p:spPr>
          <a:xfrm flipH="1" flipV="1">
            <a:off x="7083972" y="5020451"/>
            <a:ext cx="651642" cy="476459"/>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E19EE15-501A-9FE9-E1F0-0C59EBE51750}"/>
              </a:ext>
            </a:extLst>
          </p:cNvPr>
          <p:cNvSpPr/>
          <p:nvPr/>
        </p:nvSpPr>
        <p:spPr>
          <a:xfrm>
            <a:off x="7305675" y="3634251"/>
            <a:ext cx="203200" cy="64624"/>
          </a:xfrm>
          <a:prstGeom prst="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DE1BC652-8DF8-FA66-86B1-F16DD5F15AC3}"/>
              </a:ext>
            </a:extLst>
          </p:cNvPr>
          <p:cNvSpPr txBox="1"/>
          <p:nvPr/>
        </p:nvSpPr>
        <p:spPr>
          <a:xfrm>
            <a:off x="7219269" y="3566535"/>
            <a:ext cx="473075" cy="200055"/>
          </a:xfrm>
          <a:prstGeom prst="rect">
            <a:avLst/>
          </a:prstGeom>
          <a:noFill/>
        </p:spPr>
        <p:txBody>
          <a:bodyPr wrap="square" rtlCol="0">
            <a:spAutoFit/>
          </a:bodyPr>
          <a:lstStyle/>
          <a:p>
            <a:r>
              <a:rPr lang="en-US" sz="700" b="1" dirty="0">
                <a:solidFill>
                  <a:schemeClr val="bg1"/>
                </a:solidFill>
              </a:rPr>
              <a:t>15%</a:t>
            </a:r>
          </a:p>
        </p:txBody>
      </p:sp>
    </p:spTree>
    <p:extLst>
      <p:ext uri="{BB962C8B-B14F-4D97-AF65-F5344CB8AC3E}">
        <p14:creationId xmlns:p14="http://schemas.microsoft.com/office/powerpoint/2010/main" val="2765118757"/>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2947D16-D10D-5531-EA14-80606FB9FA82}"/>
              </a:ext>
            </a:extLst>
          </p:cNvPr>
          <p:cNvGrpSpPr/>
          <p:nvPr/>
        </p:nvGrpSpPr>
        <p:grpSpPr>
          <a:xfrm>
            <a:off x="141669" y="607377"/>
            <a:ext cx="9145478" cy="5044965"/>
            <a:chOff x="255181" y="0"/>
            <a:chExt cx="9145478" cy="5044965"/>
          </a:xfrm>
        </p:grpSpPr>
        <p:pic>
          <p:nvPicPr>
            <p:cNvPr id="2" name="Picture 1" descr="A screenshot of a computer&#10;&#10;Description automatically generated">
              <a:extLst>
                <a:ext uri="{FF2B5EF4-FFF2-40B4-BE49-F238E27FC236}">
                  <a16:creationId xmlns:a16="http://schemas.microsoft.com/office/drawing/2014/main" id="{9521D672-6DAB-D932-F843-788EBCB5149E}"/>
                </a:ext>
              </a:extLst>
            </p:cNvPr>
            <p:cNvPicPr>
              <a:picLocks noChangeAspect="1"/>
            </p:cNvPicPr>
            <p:nvPr/>
          </p:nvPicPr>
          <p:blipFill rotWithShape="1">
            <a:blip r:embed="rId2"/>
            <a:srcRect l="5943" t="55197" r="12907"/>
            <a:stretch/>
          </p:blipFill>
          <p:spPr>
            <a:xfrm>
              <a:off x="2349906" y="966950"/>
              <a:ext cx="7050753" cy="4078015"/>
            </a:xfrm>
            <a:prstGeom prst="rect">
              <a:avLst/>
            </a:prstGeom>
          </p:spPr>
        </p:pic>
        <p:sp>
          <p:nvSpPr>
            <p:cNvPr id="3" name="TextBox 2">
              <a:extLst>
                <a:ext uri="{FF2B5EF4-FFF2-40B4-BE49-F238E27FC236}">
                  <a16:creationId xmlns:a16="http://schemas.microsoft.com/office/drawing/2014/main" id="{2008AADF-85F1-2F5F-E755-2592B38D157A}"/>
                </a:ext>
              </a:extLst>
            </p:cNvPr>
            <p:cNvSpPr txBox="1"/>
            <p:nvPr/>
          </p:nvSpPr>
          <p:spPr>
            <a:xfrm>
              <a:off x="255181" y="644627"/>
              <a:ext cx="2915635" cy="1477328"/>
            </a:xfrm>
            <a:prstGeom prst="rect">
              <a:avLst/>
            </a:prstGeom>
            <a:solidFill>
              <a:schemeClr val="tx1"/>
            </a:solidFill>
            <a:ln>
              <a:solidFill>
                <a:schemeClr val="bg1"/>
              </a:solidFill>
            </a:ln>
          </p:spPr>
          <p:txBody>
            <a:bodyPr wrap="square" rtlCol="0">
              <a:spAutoFit/>
            </a:bodyPr>
            <a:lstStyle/>
            <a:p>
              <a:r>
                <a:rPr lang="en-US" dirty="0">
                  <a:solidFill>
                    <a:schemeClr val="bg1"/>
                  </a:solidFill>
                </a:rPr>
                <a:t>3.2.1.2.1 An icon shall be selected indicate a group of popups in an “Up” or entrance</a:t>
              </a:r>
            </a:p>
            <a:p>
              <a:r>
                <a:rPr lang="en-US" dirty="0">
                  <a:solidFill>
                    <a:schemeClr val="bg1"/>
                  </a:solidFill>
                </a:rPr>
                <a:t>closed position</a:t>
              </a:r>
            </a:p>
          </p:txBody>
        </p:sp>
        <p:sp>
          <p:nvSpPr>
            <p:cNvPr id="4" name="TextBox 3">
              <a:extLst>
                <a:ext uri="{FF2B5EF4-FFF2-40B4-BE49-F238E27FC236}">
                  <a16:creationId xmlns:a16="http://schemas.microsoft.com/office/drawing/2014/main" id="{6C939F39-853F-22BF-467E-B893ED77A807}"/>
                </a:ext>
              </a:extLst>
            </p:cNvPr>
            <p:cNvSpPr txBox="1"/>
            <p:nvPr/>
          </p:nvSpPr>
          <p:spPr>
            <a:xfrm>
              <a:off x="4101853" y="0"/>
              <a:ext cx="2915635" cy="1200329"/>
            </a:xfrm>
            <a:prstGeom prst="rect">
              <a:avLst/>
            </a:prstGeom>
            <a:solidFill>
              <a:schemeClr val="tx1"/>
            </a:solidFill>
            <a:ln>
              <a:solidFill>
                <a:schemeClr val="bg1"/>
              </a:solidFill>
            </a:ln>
          </p:spPr>
          <p:txBody>
            <a:bodyPr wrap="square" rtlCol="0">
              <a:spAutoFit/>
            </a:bodyPr>
            <a:lstStyle/>
            <a:p>
              <a:r>
                <a:rPr lang="en-US" dirty="0">
                  <a:solidFill>
                    <a:schemeClr val="bg1"/>
                  </a:solidFill>
                </a:rPr>
                <a:t>3.2.1.2.2 An icon shall be selected to indicate a group of popups in a “Down” or</a:t>
              </a:r>
            </a:p>
            <a:p>
              <a:r>
                <a:rPr lang="en-US" dirty="0">
                  <a:solidFill>
                    <a:schemeClr val="bg1"/>
                  </a:solidFill>
                </a:rPr>
                <a:t>entrance opened position</a:t>
              </a:r>
            </a:p>
          </p:txBody>
        </p:sp>
        <p:cxnSp>
          <p:nvCxnSpPr>
            <p:cNvPr id="10" name="Straight Connector 9">
              <a:extLst>
                <a:ext uri="{FF2B5EF4-FFF2-40B4-BE49-F238E27FC236}">
                  <a16:creationId xmlns:a16="http://schemas.microsoft.com/office/drawing/2014/main" id="{E690DC64-676F-11FB-072A-29E9463493EF}"/>
                </a:ext>
              </a:extLst>
            </p:cNvPr>
            <p:cNvCxnSpPr>
              <a:cxnSpLocks/>
            </p:cNvCxnSpPr>
            <p:nvPr/>
          </p:nvCxnSpPr>
          <p:spPr>
            <a:xfrm>
              <a:off x="3338623" y="2002097"/>
              <a:ext cx="818707" cy="362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9CCA3E8-113E-964B-9CBF-346487740D22}"/>
                </a:ext>
              </a:extLst>
            </p:cNvPr>
            <p:cNvCxnSpPr/>
            <p:nvPr/>
          </p:nvCxnSpPr>
          <p:spPr>
            <a:xfrm flipH="1">
              <a:off x="5759669" y="1229710"/>
              <a:ext cx="189186" cy="641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13BF873-ADFF-4F4E-1511-50CD2EB7F206}"/>
                </a:ext>
              </a:extLst>
            </p:cNvPr>
            <p:cNvCxnSpPr/>
            <p:nvPr/>
          </p:nvCxnSpPr>
          <p:spPr>
            <a:xfrm flipH="1">
              <a:off x="6433433" y="1129852"/>
              <a:ext cx="1138426" cy="1234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61BEDF-8728-F687-E432-06476DFF6B18}"/>
                </a:ext>
              </a:extLst>
            </p:cNvPr>
            <p:cNvCxnSpPr/>
            <p:nvPr/>
          </p:nvCxnSpPr>
          <p:spPr>
            <a:xfrm flipH="1" flipV="1">
              <a:off x="7867838" y="2690648"/>
              <a:ext cx="876769" cy="567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B5E1F4E-2AA4-5981-6BE1-49FA2C0457F6}"/>
                </a:ext>
              </a:extLst>
            </p:cNvPr>
            <p:cNvCxnSpPr/>
            <p:nvPr/>
          </p:nvCxnSpPr>
          <p:spPr>
            <a:xfrm flipH="1">
              <a:off x="3069021" y="4452451"/>
              <a:ext cx="1240220" cy="4449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B7AC952-0D57-DB49-032C-804DE23BBE96}"/>
                </a:ext>
              </a:extLst>
            </p:cNvPr>
            <p:cNvCxnSpPr/>
            <p:nvPr/>
          </p:nvCxnSpPr>
          <p:spPr>
            <a:xfrm>
              <a:off x="6433433" y="4164283"/>
              <a:ext cx="356249" cy="617924"/>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74DF116B-22D3-33D0-A62C-588CE5512BA5}"/>
              </a:ext>
            </a:extLst>
          </p:cNvPr>
          <p:cNvSpPr txBox="1"/>
          <p:nvPr/>
        </p:nvSpPr>
        <p:spPr>
          <a:xfrm>
            <a:off x="215210" y="4700484"/>
            <a:ext cx="2915635" cy="2308324"/>
          </a:xfrm>
          <a:prstGeom prst="rect">
            <a:avLst/>
          </a:prstGeom>
          <a:solidFill>
            <a:schemeClr val="tx1"/>
          </a:solidFill>
          <a:ln>
            <a:solidFill>
              <a:schemeClr val="bg1"/>
            </a:solidFill>
          </a:ln>
        </p:spPr>
        <p:txBody>
          <a:bodyPr wrap="square" rtlCol="0">
            <a:spAutoFit/>
          </a:bodyPr>
          <a:lstStyle/>
          <a:p>
            <a:r>
              <a:rPr lang="en-US" dirty="0">
                <a:solidFill>
                  <a:schemeClr val="bg1"/>
                </a:solidFill>
              </a:rPr>
              <a:t>3.2.1.2.6 The popup icon shall be configurable to display the status of the popup group. The color of the icon</a:t>
            </a:r>
          </a:p>
          <a:p>
            <a:r>
              <a:rPr lang="en-US" dirty="0">
                <a:solidFill>
                  <a:schemeClr val="bg1"/>
                </a:solidFill>
              </a:rPr>
              <a:t>shall be changed to show the status of the popup group.</a:t>
            </a:r>
          </a:p>
        </p:txBody>
      </p:sp>
      <p:sp>
        <p:nvSpPr>
          <p:cNvPr id="6" name="TextBox 5">
            <a:extLst>
              <a:ext uri="{FF2B5EF4-FFF2-40B4-BE49-F238E27FC236}">
                <a16:creationId xmlns:a16="http://schemas.microsoft.com/office/drawing/2014/main" id="{242963E4-CD72-C3F0-E730-C2EEF47987E8}"/>
              </a:ext>
            </a:extLst>
          </p:cNvPr>
          <p:cNvSpPr txBox="1"/>
          <p:nvPr/>
        </p:nvSpPr>
        <p:spPr>
          <a:xfrm>
            <a:off x="6657459" y="5079138"/>
            <a:ext cx="1828800" cy="2031325"/>
          </a:xfrm>
          <a:prstGeom prst="rect">
            <a:avLst/>
          </a:prstGeom>
          <a:solidFill>
            <a:schemeClr val="tx1"/>
          </a:solidFill>
          <a:ln>
            <a:solidFill>
              <a:schemeClr val="bg1"/>
            </a:solidFill>
          </a:ln>
        </p:spPr>
        <p:txBody>
          <a:bodyPr wrap="square" rtlCol="0">
            <a:spAutoFit/>
          </a:bodyPr>
          <a:lstStyle/>
          <a:p>
            <a:r>
              <a:rPr lang="en-US" dirty="0">
                <a:solidFill>
                  <a:schemeClr val="bg1"/>
                </a:solidFill>
              </a:rPr>
              <a:t>3.2.1.2.5 The popup icon shall be configurable to display the state of the popup group (up or down).</a:t>
            </a:r>
          </a:p>
        </p:txBody>
      </p:sp>
      <p:sp>
        <p:nvSpPr>
          <p:cNvPr id="7" name="TextBox 6">
            <a:extLst>
              <a:ext uri="{FF2B5EF4-FFF2-40B4-BE49-F238E27FC236}">
                <a16:creationId xmlns:a16="http://schemas.microsoft.com/office/drawing/2014/main" id="{F3D33145-94E4-8426-7F31-5BEF8C757D7A}"/>
              </a:ext>
            </a:extLst>
          </p:cNvPr>
          <p:cNvSpPr txBox="1"/>
          <p:nvPr/>
        </p:nvSpPr>
        <p:spPr>
          <a:xfrm>
            <a:off x="8765837" y="2729332"/>
            <a:ext cx="1828800" cy="1754326"/>
          </a:xfrm>
          <a:prstGeom prst="rect">
            <a:avLst/>
          </a:prstGeom>
          <a:solidFill>
            <a:schemeClr val="tx1"/>
          </a:solidFill>
          <a:ln>
            <a:solidFill>
              <a:schemeClr val="bg1"/>
            </a:solidFill>
          </a:ln>
        </p:spPr>
        <p:txBody>
          <a:bodyPr wrap="square" rtlCol="0">
            <a:spAutoFit/>
          </a:bodyPr>
          <a:lstStyle/>
          <a:p>
            <a:r>
              <a:rPr lang="en-US" dirty="0">
                <a:solidFill>
                  <a:schemeClr val="bg1"/>
                </a:solidFill>
              </a:rPr>
              <a:t>3.2.1.2.4 The popup icon shall be configurable to display the name of the popup group</a:t>
            </a:r>
          </a:p>
        </p:txBody>
      </p:sp>
      <p:sp>
        <p:nvSpPr>
          <p:cNvPr id="8" name="TextBox 7">
            <a:extLst>
              <a:ext uri="{FF2B5EF4-FFF2-40B4-BE49-F238E27FC236}">
                <a16:creationId xmlns:a16="http://schemas.microsoft.com/office/drawing/2014/main" id="{3E22E2ED-AC5A-3679-38BC-13FC894B9409}"/>
              </a:ext>
            </a:extLst>
          </p:cNvPr>
          <p:cNvSpPr txBox="1"/>
          <p:nvPr/>
        </p:nvSpPr>
        <p:spPr>
          <a:xfrm>
            <a:off x="7378799" y="294846"/>
            <a:ext cx="4262178" cy="1754326"/>
          </a:xfrm>
          <a:prstGeom prst="rect">
            <a:avLst/>
          </a:prstGeom>
          <a:solidFill>
            <a:schemeClr val="tx1"/>
          </a:solidFill>
          <a:ln>
            <a:solidFill>
              <a:schemeClr val="bg1"/>
            </a:solidFill>
          </a:ln>
        </p:spPr>
        <p:txBody>
          <a:bodyPr wrap="square" rtlCol="0">
            <a:spAutoFit/>
          </a:bodyPr>
          <a:lstStyle/>
          <a:p>
            <a:r>
              <a:rPr lang="en-US" dirty="0">
                <a:solidFill>
                  <a:schemeClr val="bg1"/>
                </a:solidFill>
              </a:rPr>
              <a:t>3.2.1.2.3 An icon shall be selected to indicate a failure status when some popups in a</a:t>
            </a:r>
          </a:p>
          <a:p>
            <a:r>
              <a:rPr lang="en-US" dirty="0">
                <a:solidFill>
                  <a:schemeClr val="bg1"/>
                </a:solidFill>
              </a:rPr>
              <a:t>group are in a “Down” position and some popups in the same group are in an “Up’ position</a:t>
            </a:r>
          </a:p>
        </p:txBody>
      </p:sp>
      <p:sp>
        <p:nvSpPr>
          <p:cNvPr id="26" name="TextBox 25">
            <a:extLst>
              <a:ext uri="{FF2B5EF4-FFF2-40B4-BE49-F238E27FC236}">
                <a16:creationId xmlns:a16="http://schemas.microsoft.com/office/drawing/2014/main" id="{CAB32CF8-0347-ECD1-C3A4-208E852A8900}"/>
              </a:ext>
            </a:extLst>
          </p:cNvPr>
          <p:cNvSpPr txBox="1"/>
          <p:nvPr/>
        </p:nvSpPr>
        <p:spPr>
          <a:xfrm>
            <a:off x="4202078" y="73704"/>
            <a:ext cx="6102350" cy="369332"/>
          </a:xfrm>
          <a:prstGeom prst="rect">
            <a:avLst/>
          </a:prstGeom>
          <a:noFill/>
        </p:spPr>
        <p:txBody>
          <a:bodyPr wrap="square">
            <a:spAutoFit/>
          </a:bodyPr>
          <a:lstStyle/>
          <a:p>
            <a:r>
              <a:rPr lang="en-US" dirty="0"/>
              <a:t>Requirements Mapping of UI </a:t>
            </a:r>
          </a:p>
        </p:txBody>
      </p:sp>
    </p:spTree>
    <p:extLst>
      <p:ext uri="{BB962C8B-B14F-4D97-AF65-F5344CB8AC3E}">
        <p14:creationId xmlns:p14="http://schemas.microsoft.com/office/powerpoint/2010/main" val="12505746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Custom 2">
      <a:dk1>
        <a:sysClr val="windowText" lastClr="000000"/>
      </a:dk1>
      <a:lt1>
        <a:sysClr val="window" lastClr="FFFFFF"/>
      </a:lt1>
      <a:dk2>
        <a:srgbClr val="212123"/>
      </a:dk2>
      <a:lt2>
        <a:srgbClr val="DADADA"/>
      </a:lt2>
      <a:accent1>
        <a:srgbClr val="FFC907"/>
      </a:accent1>
      <a:accent2>
        <a:srgbClr val="D3BA68"/>
      </a:accent2>
      <a:accent3>
        <a:srgbClr val="BB8640"/>
      </a:accent3>
      <a:accent4>
        <a:srgbClr val="AD9277"/>
      </a:accent4>
      <a:accent5>
        <a:srgbClr val="A55A43"/>
      </a:accent5>
      <a:accent6>
        <a:srgbClr val="AD9D7B"/>
      </a:accent6>
      <a:hlink>
        <a:srgbClr val="FFF4CD"/>
      </a:hlink>
      <a:folHlink>
        <a:srgbClr val="C49900"/>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2EFF0435EFFE4488E7780FC1E15ACF5" ma:contentTypeVersion="9" ma:contentTypeDescription="Create a new document." ma:contentTypeScope="" ma:versionID="180e51b166f0600144188e65387bb895">
  <xsd:schema xmlns:xsd="http://www.w3.org/2001/XMLSchema" xmlns:xs="http://www.w3.org/2001/XMLSchema" xmlns:p="http://schemas.microsoft.com/office/2006/metadata/properties" xmlns:ns3="2b9e7f01-c453-491e-afff-a1038cf482b4" xmlns:ns4="e552430a-e9cf-4c40-b297-04801e884673" targetNamespace="http://schemas.microsoft.com/office/2006/metadata/properties" ma:root="true" ma:fieldsID="6bc1edd05d930c7cb326eafd89dab8a5" ns3:_="" ns4:_="">
    <xsd:import namespace="2b9e7f01-c453-491e-afff-a1038cf482b4"/>
    <xsd:import namespace="e552430a-e9cf-4c40-b297-04801e88467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9e7f01-c453-491e-afff-a1038cf482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552430a-e9cf-4c40-b297-04801e88467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2b9e7f01-c453-491e-afff-a1038cf482b4" xsi:nil="true"/>
  </documentManagement>
</p:properties>
</file>

<file path=customXml/itemProps1.xml><?xml version="1.0" encoding="utf-8"?>
<ds:datastoreItem xmlns:ds="http://schemas.openxmlformats.org/officeDocument/2006/customXml" ds:itemID="{65805F48-2509-4A79-B678-CC7A714BCC21}">
  <ds:schemaRefs>
    <ds:schemaRef ds:uri="http://schemas.microsoft.com/sharepoint/v3/contenttype/forms"/>
  </ds:schemaRefs>
</ds:datastoreItem>
</file>

<file path=customXml/itemProps2.xml><?xml version="1.0" encoding="utf-8"?>
<ds:datastoreItem xmlns:ds="http://schemas.openxmlformats.org/officeDocument/2006/customXml" ds:itemID="{7F85CD8F-6141-4B41-AA56-6ADF0AAFB458}">
  <ds:schemaRefs>
    <ds:schemaRef ds:uri="2b9e7f01-c453-491e-afff-a1038cf482b4"/>
    <ds:schemaRef ds:uri="e552430a-e9cf-4c40-b297-04801e88467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706F752-D895-4121-9ABA-590909E8A091}">
  <ds:schemaRefs>
    <ds:schemaRef ds:uri="http://purl.org/dc/terms/"/>
    <ds:schemaRef ds:uri="2b9e7f01-c453-491e-afff-a1038cf482b4"/>
    <ds:schemaRef ds:uri="http://www.w3.org/XML/1998/namespace"/>
    <ds:schemaRef ds:uri="http://schemas.microsoft.com/office/infopath/2007/PartnerControls"/>
    <ds:schemaRef ds:uri="http://purl.org/dc/dcmitype/"/>
    <ds:schemaRef ds:uri="http://purl.org/dc/elements/1.1/"/>
    <ds:schemaRef ds:uri="http://schemas.microsoft.com/office/2006/documentManagement/types"/>
    <ds:schemaRef ds:uri="http://schemas.openxmlformats.org/package/2006/metadata/core-properties"/>
    <ds:schemaRef ds:uri="e552430a-e9cf-4c40-b297-04801e88467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795</TotalTime>
  <Words>1593</Words>
  <Application>Microsoft Office PowerPoint</Application>
  <PresentationFormat>Widescreen</PresentationFormat>
  <Paragraphs>104</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Calisto MT</vt:lpstr>
      <vt:lpstr>Lato</vt:lpstr>
      <vt:lpstr>Times New Roman</vt:lpstr>
      <vt:lpstr>Wingdings 2</vt:lpstr>
      <vt:lpstr>Slate</vt:lpstr>
      <vt:lpstr>CAP 3104  Human and Technology Interaction Assignment 4 Group #9</vt:lpstr>
      <vt:lpstr>Cohesive Teamwork</vt:lpstr>
      <vt:lpstr>PowerPoint Presentation</vt:lpstr>
      <vt:lpstr>PowerPoint Presentation</vt:lpstr>
      <vt:lpstr>Images of Developed User Interface</vt:lpstr>
      <vt:lpstr>PowerPoint Presentation</vt:lpstr>
      <vt:lpstr>PowerPoint Presentation</vt:lpstr>
      <vt:lpstr>Requirements Mapping of UI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HTI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 4102 – IT Design and UX</dc:title>
  <dc:creator>Pam</dc:creator>
  <cp:lastModifiedBy>Dalese Russell</cp:lastModifiedBy>
  <cp:revision>71</cp:revision>
  <dcterms:created xsi:type="dcterms:W3CDTF">2016-08-17T17:57:34Z</dcterms:created>
  <dcterms:modified xsi:type="dcterms:W3CDTF">2023-07-23T22:10:54Z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0x01010012EFF0435EFFE4488E7780FC1E15ACF5</vt:lpwstr>
  </property>
</Properties>
</file>